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4" r:id="rId3"/>
  </p:sldMasterIdLst>
  <p:notesMasterIdLst>
    <p:notesMasterId r:id="rId3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embeddedFontLst>
    <p:embeddedFont>
      <p:font typeface="Do Hyeon" panose="020B0600000101010101" charset="-127"/>
      <p:regular r:id="rId38"/>
    </p:embeddedFont>
    <p:embeddedFont>
      <p:font typeface="Malgun Gothic" panose="020B0503020000020004" pitchFamily="50" charset="-127"/>
      <p:regular r:id="rId39"/>
      <p:bold r:id="rId40"/>
    </p:embeddedFont>
    <p:embeddedFont>
      <p:font typeface="Arimo" panose="020B060402020202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Microsoft Yahei" panose="020B0503020204020204" pitchFamily="34" charset="-122"/>
      <p:regular r:id="rId53"/>
      <p:bold r:id="rId54"/>
    </p:embeddedFont>
    <p:embeddedFont>
      <p:font typeface="Noto Sans Symbols" pitchFamily="2" charset="0"/>
      <p:regular r:id="rId55"/>
      <p:bold r:id="rId56"/>
    </p:embeddedFont>
    <p:embeddedFont>
      <p:font typeface="Roboto" panose="020B0600000101010101"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418DA7-103D-44FA-A599-4AC6C9C3A2B2}">
  <a:tblStyle styleId="{6D418DA7-103D-44FA-A599-4AC6C9C3A2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08b6866cc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2108b6866cc_2_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Malgun Gothic"/>
              <a:buNone/>
            </a:pPr>
            <a:br>
              <a:rPr lang="en-US"/>
            </a:br>
            <a:br>
              <a:rPr lang="en-US"/>
            </a:br>
            <a:endParaRPr/>
          </a:p>
        </p:txBody>
      </p:sp>
      <p:sp>
        <p:nvSpPr>
          <p:cNvPr id="146" name="Google Shape;146;g2108b6866cc_2_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08b6866cc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108b6866cc_2_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Conclusion:</a:t>
            </a:r>
            <a:br>
              <a:rPr lang="en-US"/>
            </a:br>
            <a:r>
              <a:rPr lang="en-US"/>
              <a:t>YOLOv8 is a significant innovation that is revolutionizing the computer vision field. Its speed, accuracy, and object detection capabilities make it unmatched in terms of real-time object detection. Although it has some limitations, it has addressed the shortcomings of other object detection systems like Faster R-CNN and SSD. It remains one of the most effective models of computer vision, and its potential for many applications is immeasurable.</a:t>
            </a:r>
            <a:endParaRPr/>
          </a:p>
        </p:txBody>
      </p:sp>
      <p:sp>
        <p:nvSpPr>
          <p:cNvPr id="248" name="Google Shape;248;g2108b6866cc_2_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108b6866cc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108b6866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08b6866cc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08b6866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highlight>
                  <a:srgbClr val="FDFDFD"/>
                </a:highlight>
                <a:latin typeface="Microsoft Yahei"/>
                <a:ea typeface="Microsoft Yahei"/>
                <a:cs typeface="Microsoft Yahei"/>
                <a:sym typeface="Microsoft Yahei"/>
              </a:rPr>
              <a:t>Hi, I'm Choi Nayoung.</a:t>
            </a:r>
            <a:endParaRPr sz="180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800">
                <a:solidFill>
                  <a:schemeClr val="dk1"/>
                </a:solidFill>
                <a:highlight>
                  <a:srgbClr val="FDFDFD"/>
                </a:highlight>
                <a:latin typeface="Microsoft Yahei"/>
                <a:ea typeface="Microsoft Yahei"/>
                <a:cs typeface="Microsoft Yahei"/>
                <a:sym typeface="Microsoft Yahei"/>
              </a:rPr>
              <a:t>Now I will explain the tasks and modes provided by yolo.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08b6866cc_7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08b6866cc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First of all, I will explain the tasks provided by YOLO, which are classify, detect, and segment.</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08b6866cc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08b6866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08b6866cc_7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08b6866cc_7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a:t>In the computer vision field,</a:t>
            </a:r>
            <a:endParaRPr sz="1300"/>
          </a:p>
          <a:p>
            <a:pPr marL="0" lvl="0" indent="0" algn="l" rtl="0">
              <a:spcBef>
                <a:spcPts val="0"/>
              </a:spcBef>
              <a:spcAft>
                <a:spcPts val="0"/>
              </a:spcAft>
              <a:buClr>
                <a:schemeClr val="dk1"/>
              </a:buClr>
              <a:buSzPts val="1100"/>
              <a:buFont typeface="Arial"/>
              <a:buNone/>
            </a:pPr>
            <a:r>
              <a:rPr lang="en-US" sz="1300"/>
              <a:t> one of the most common doubt which most of us have is  /</a:t>
            </a:r>
            <a:endParaRPr sz="1300"/>
          </a:p>
          <a:p>
            <a:pPr marL="0" lvl="0" indent="0" algn="l" rtl="0">
              <a:spcBef>
                <a:spcPts val="0"/>
              </a:spcBef>
              <a:spcAft>
                <a:spcPts val="0"/>
              </a:spcAft>
              <a:buClr>
                <a:schemeClr val="dk1"/>
              </a:buClr>
              <a:buSzPts val="1100"/>
              <a:buFont typeface="Arial"/>
              <a:buNone/>
            </a:pPr>
            <a:r>
              <a:rPr lang="en-US" sz="1300"/>
              <a:t>  what is the difference between image classification, object detection and image segmentation. </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US" sz="1300"/>
              <a:t>When preparing this presentation, I was also confused with these terms. </a:t>
            </a:r>
            <a:endParaRPr sz="1300"/>
          </a:p>
          <a:p>
            <a:pPr marL="0" lvl="0" indent="0" algn="l" rtl="0">
              <a:spcBef>
                <a:spcPts val="0"/>
              </a:spcBef>
              <a:spcAft>
                <a:spcPts val="0"/>
              </a:spcAft>
              <a:buClr>
                <a:schemeClr val="dk1"/>
              </a:buClr>
              <a:buSzPts val="1100"/>
              <a:buFont typeface="Arial"/>
              <a:buNone/>
            </a:pPr>
            <a:r>
              <a:rPr lang="en-US" sz="1300"/>
              <a:t>So, I decided to break down these terminologies </a:t>
            </a:r>
            <a:endParaRPr sz="1300"/>
          </a:p>
          <a:p>
            <a:pPr marL="0" lvl="0" indent="0" algn="l" rtl="0">
              <a:spcBef>
                <a:spcPts val="0"/>
              </a:spcBef>
              <a:spcAft>
                <a:spcPts val="0"/>
              </a:spcAft>
              <a:buClr>
                <a:schemeClr val="dk1"/>
              </a:buClr>
              <a:buSzPts val="1100"/>
              <a:buFont typeface="Arial"/>
              <a:buNone/>
            </a:pPr>
            <a:r>
              <a:rPr lang="en-US" sz="1300"/>
              <a:t>which will help you to understand the difference between each of them. </a:t>
            </a:r>
            <a:endParaRPr sz="1300"/>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108b6866cc_7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108b6866cc_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292929"/>
                </a:solidFill>
                <a:highlight>
                  <a:srgbClr val="FFFFFF"/>
                </a:highlight>
              </a:rPr>
              <a:t>Let’s start with understanding what is image classification:</a:t>
            </a:r>
            <a:endParaRPr sz="1500">
              <a:solidFill>
                <a:srgbClr val="292929"/>
              </a:solidFill>
              <a:highlight>
                <a:srgbClr val="FFFFFF"/>
              </a:highlight>
            </a:endParaRPr>
          </a:p>
          <a:p>
            <a:pPr marL="0" lvl="0" indent="0" algn="l" rtl="0">
              <a:spcBef>
                <a:spcPts val="0"/>
              </a:spcBef>
              <a:spcAft>
                <a:spcPts val="0"/>
              </a:spcAft>
              <a:buNone/>
            </a:pPr>
            <a:r>
              <a:rPr lang="en-US" sz="1500">
                <a:solidFill>
                  <a:srgbClr val="292929"/>
                </a:solidFill>
                <a:highlight>
                  <a:srgbClr val="FFFFFF"/>
                </a:highlight>
              </a:rPr>
              <a:t>Look at the image on the screen:</a:t>
            </a: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r>
              <a:rPr lang="en-US" sz="1500">
                <a:solidFill>
                  <a:srgbClr val="292929"/>
                </a:solidFill>
                <a:highlight>
                  <a:srgbClr val="FFFFFF"/>
                </a:highlight>
              </a:rPr>
              <a:t>You will have instantly recognized it. It’s a dog. Take a step back and analyze how you came to this conclusion. You were shown an image and you classified the class it belonged to.</a:t>
            </a: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r>
              <a:rPr lang="en-US" sz="1500">
                <a:solidFill>
                  <a:srgbClr val="292929"/>
                </a:solidFill>
                <a:highlight>
                  <a:srgbClr val="FFFFFF"/>
                </a:highlight>
              </a:rPr>
              <a:t> And that, in a nutshell, is what Image Classification is all about.</a:t>
            </a: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r>
              <a:rPr lang="en-US" sz="1500">
                <a:solidFill>
                  <a:srgbClr val="292929"/>
                </a:solidFill>
                <a:highlight>
                  <a:srgbClr val="FFFFFF"/>
                </a:highlight>
              </a:rPr>
              <a:t>As you saw, there’s only one object here: a dog. We can easily use image classification model and predict that there’s a dog in the given image.</a:t>
            </a: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108b6866cc_7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108b6866cc_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292929"/>
                </a:solidFill>
                <a:highlight>
                  <a:srgbClr val="FFFFFF"/>
                </a:highlight>
                <a:latin typeface="Georgia"/>
                <a:ea typeface="Georgia"/>
                <a:cs typeface="Georgia"/>
                <a:sym typeface="Georgia"/>
              </a:rPr>
              <a:t>But what if we have both a cat and a dog in a single image?</a:t>
            </a: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US" sz="1500">
                <a:solidFill>
                  <a:srgbClr val="292929"/>
                </a:solidFill>
                <a:highlight>
                  <a:srgbClr val="FFFFFF"/>
                </a:highlight>
                <a:latin typeface="Georgia"/>
                <a:ea typeface="Georgia"/>
                <a:cs typeface="Georgia"/>
                <a:sym typeface="Georgia"/>
              </a:rPr>
              <a:t>We can train a multi-label classifier, in that instance. </a:t>
            </a: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US" sz="1500">
                <a:solidFill>
                  <a:srgbClr val="292929"/>
                </a:solidFill>
                <a:highlight>
                  <a:srgbClr val="FFFFFF"/>
                </a:highlight>
                <a:latin typeface="Georgia"/>
                <a:ea typeface="Georgia"/>
                <a:cs typeface="Georgia"/>
                <a:sym typeface="Georgia"/>
              </a:rPr>
              <a:t>Now, there’s another problem that we won’t know the location of either animal/object in the image.</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108b6866cc_7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108b6866cc_7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3000"/>
              </a:spcBef>
              <a:spcAft>
                <a:spcPts val="0"/>
              </a:spcAft>
              <a:buNone/>
            </a:pPr>
            <a:r>
              <a:rPr lang="en-US" sz="1800">
                <a:solidFill>
                  <a:schemeClr val="dk1"/>
                </a:solidFill>
                <a:highlight>
                  <a:srgbClr val="FDFDFD"/>
                </a:highlight>
                <a:latin typeface="Microsoft Yahei"/>
                <a:ea typeface="Microsoft Yahei"/>
                <a:cs typeface="Microsoft Yahei"/>
                <a:sym typeface="Microsoft Yahei"/>
              </a:rPr>
              <a:t>So the concept we need is image localization.</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None/>
            </a:pPr>
            <a:r>
              <a:rPr lang="en-US" sz="1500">
                <a:solidFill>
                  <a:srgbClr val="292929"/>
                </a:solidFill>
                <a:highlight>
                  <a:srgbClr val="FFFFFF"/>
                </a:highlight>
                <a:latin typeface="Georgia"/>
                <a:ea typeface="Georgia"/>
                <a:cs typeface="Georgia"/>
                <a:sym typeface="Georgia"/>
              </a:rPr>
              <a:t>It helps us to identify the location of a single object in the given image. </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None/>
            </a:pPr>
            <a:r>
              <a:rPr lang="en-US" sz="1500">
                <a:solidFill>
                  <a:srgbClr val="292929"/>
                </a:solidFill>
                <a:highlight>
                  <a:srgbClr val="FFFFFF"/>
                </a:highlight>
                <a:latin typeface="Georgia"/>
                <a:ea typeface="Georgia"/>
                <a:cs typeface="Georgia"/>
                <a:sym typeface="Georgia"/>
              </a:rPr>
              <a:t>In case we have multiple objects present, we then rely on the concept of </a:t>
            </a:r>
            <a:r>
              <a:rPr lang="en-US" sz="1500" b="1">
                <a:solidFill>
                  <a:srgbClr val="292929"/>
                </a:solidFill>
                <a:highlight>
                  <a:srgbClr val="FFFFFF"/>
                </a:highlight>
                <a:latin typeface="Georgia"/>
                <a:ea typeface="Georgia"/>
                <a:cs typeface="Georgia"/>
                <a:sym typeface="Georgia"/>
              </a:rPr>
              <a:t>Object Detection.</a:t>
            </a:r>
            <a:endParaRPr sz="1500" b="1">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 We can predict the location along with the class for each object using OD.</a:t>
            </a:r>
            <a:endParaRPr sz="15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08b6866cc_7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08b6866cc_7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300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Before detecting the objects and even before classifying the image, we need to understand what the image consists of. This is where Image Segmentation is helpful.</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We can divide or partition the image into various parts called segments. It’s not a great idea to process the entire image at the same time as there will be regions in the image which do not contain any information. </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By dividing the image into segments, we can make use of the important segments for processing the image. That is how Image Segmentation works.</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108b6866cc_7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108b6866cc_7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By applying Object Detection models, we will only be able to build a bounding box corresponding to each class in the image. But it will not tell anything about the shape of the object as the bounding boxes are either rectangular or square in shape.</a:t>
            </a: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Image Segmentation models on the other hand will create a pixel-wise mask for each object in the image. This technique gives us a far more granular understanding of the object in the image.</a:t>
            </a: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US" sz="1500">
                <a:solidFill>
                  <a:srgbClr val="292929"/>
                </a:solidFill>
                <a:highlight>
                  <a:srgbClr val="FFFFFF"/>
                </a:highlight>
                <a:latin typeface="Georgia"/>
                <a:ea typeface="Georgia"/>
                <a:cs typeface="Georgia"/>
                <a:sym typeface="Georgia"/>
              </a:rPr>
              <a:t>I hope you now have a clear understanding of what is Image Classification, Image Localization, Object Detection and Image Segmentation.</a:t>
            </a: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5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108b6866cc_7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108b6866cc_7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From now on, I would like to talk about various models supported by yolo's tasks.</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Types of models include train, val, predict, export, track, benchmark, etc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08b6866cc_7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08b6866cc_7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highlight>
                  <a:srgbClr val="FFFFFF"/>
                </a:highlight>
                <a:latin typeface="Roboto"/>
                <a:ea typeface="Roboto"/>
                <a:cs typeface="Roboto"/>
                <a:sym typeface="Roboto"/>
              </a:rPr>
              <a:t>Train mode</a:t>
            </a:r>
            <a:r>
              <a:rPr lang="en-US" sz="1200">
                <a:solidFill>
                  <a:schemeClr val="dk1"/>
                </a:solidFill>
                <a:highlight>
                  <a:srgbClr val="FFFFFF"/>
                </a:highlight>
                <a:latin typeface="Roboto"/>
                <a:ea typeface="Roboto"/>
                <a:cs typeface="Roboto"/>
                <a:sym typeface="Roboto"/>
              </a:rPr>
              <a:t> is used for training a YOLOv8 model on a custom dataset. </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chemeClr val="dk1"/>
                </a:solidFill>
                <a:highlight>
                  <a:srgbClr val="FFFFFF"/>
                </a:highlight>
                <a:latin typeface="Roboto"/>
                <a:ea typeface="Roboto"/>
                <a:cs typeface="Roboto"/>
                <a:sym typeface="Roboto"/>
              </a:rPr>
              <a:t>In this mode, the model is trained using the specified dataset and hyperparameters. </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chemeClr val="dk1"/>
                </a:solidFill>
                <a:highlight>
                  <a:srgbClr val="FFFFFF"/>
                </a:highlight>
                <a:latin typeface="Roboto"/>
                <a:ea typeface="Roboto"/>
                <a:cs typeface="Roboto"/>
                <a:sym typeface="Roboto"/>
              </a:rPr>
              <a:t>The training process involves optimizing the model's parameters so that it can accurately predict the classes and locations of objects in an image.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108b6866cc_7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108b6866cc_7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highlight>
                  <a:srgbClr val="FFFFFF"/>
                </a:highlight>
                <a:latin typeface="Roboto"/>
                <a:ea typeface="Roboto"/>
                <a:cs typeface="Roboto"/>
                <a:sym typeface="Roboto"/>
              </a:rPr>
              <a:t>Val mode</a:t>
            </a:r>
            <a:r>
              <a:rPr lang="en-US" sz="1200">
                <a:solidFill>
                  <a:schemeClr val="dk1"/>
                </a:solidFill>
                <a:highlight>
                  <a:srgbClr val="FFFFFF"/>
                </a:highlight>
                <a:latin typeface="Roboto"/>
                <a:ea typeface="Roboto"/>
                <a:cs typeface="Roboto"/>
                <a:sym typeface="Roboto"/>
              </a:rPr>
              <a:t> is used for validating a YOLOv8 model after it has been trained.</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chemeClr val="dk1"/>
                </a:solidFill>
                <a:highlight>
                  <a:srgbClr val="FFFFFF"/>
                </a:highlight>
                <a:latin typeface="Roboto"/>
                <a:ea typeface="Roboto"/>
                <a:cs typeface="Roboto"/>
                <a:sym typeface="Roboto"/>
              </a:rPr>
              <a:t> In this mode, the model is evaluated on a validation set to measure its accuracy and generalization performance. </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chemeClr val="dk1"/>
                </a:solidFill>
                <a:highlight>
                  <a:srgbClr val="FFFFFF"/>
                </a:highlight>
                <a:latin typeface="Roboto"/>
                <a:ea typeface="Roboto"/>
                <a:cs typeface="Roboto"/>
                <a:sym typeface="Roboto"/>
              </a:rPr>
              <a:t>This mode can be used to tune the hyperparameters of the model to improve its performance.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08b6866cc_7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08b6866cc_7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DFDFD"/>
                </a:highlight>
                <a:latin typeface="Microsoft Yahei"/>
                <a:ea typeface="Microsoft Yahei"/>
                <a:cs typeface="Microsoft Yahei"/>
                <a:sym typeface="Microsoft Yahei"/>
              </a:rPr>
              <a:t>And you can use the trained model to predict the image or video.</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08b6866cc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108b6866cc_2_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Introduction:</a:t>
            </a:r>
            <a:br>
              <a:rPr lang="en-US"/>
            </a:br>
            <a:r>
              <a:rPr lang="en-US"/>
              <a:t>In recent years, computer vision has seen an immense amounts of advancements with the integration of deep learning. One of the most popular computer vision models used is the YOLO (You Only Look Once). YOLO is a SOTA real-time object detection system that detects objects in images or videos. The first version of YOLO, YOLOv1 was suggested in 2016. The latest version of the YOLO model is YOLOv8, which has built upon the shortcomings and errors experienced with its previous versions.</a:t>
            </a:r>
            <a:br>
              <a:rPr lang="en-US"/>
            </a:br>
            <a:endParaRPr/>
          </a:p>
        </p:txBody>
      </p:sp>
      <p:sp>
        <p:nvSpPr>
          <p:cNvPr id="163" name="Google Shape;163;g2108b6866cc_2_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108b6866cc_7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108b6866cc_7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And lastly, I would like to explain the tracking model.</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In fact, this is really big news.</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yolo was actually a deep learning method that was recognized for its best performance in computer vision.</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In addition, the tracking model function was updated not too long ago,</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 so I think more people will use yolo in the future.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08b6866cc_7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108b6866cc_7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previously, we had to download another tracking tool and learn how to operate it.</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The most popular models were the ByteTrack, Sort, or DeepSort models.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08b6866cc_7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08b6866cc_7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Now that YOLO itself supports the tracking model, you can use the tracking system more conveniently in the future.</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The tracking models currently supported by YOLO are BOT-sort and ByteTrack.</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Personally, byteTrack is a preferred method because there are fewer id switches,</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For now, the default of yolo setting is  bot-sort method.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108b6866cc_7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108b6866cc_7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Tracking systems are required primarily when we have multiple objects of the same class and we need to separate each instance.</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This is a video that I used bytetrack to track people instances, in which case I can track each person's behavior.</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And now, it is possible to implement a track system like this video using only yolo.</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let’s watch another video.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350">
                <a:solidFill>
                  <a:schemeClr val="dk1"/>
                </a:solidFill>
                <a:highlight>
                  <a:srgbClr val="FDFDFD"/>
                </a:highlight>
                <a:latin typeface="Microsoft Yahei"/>
                <a:ea typeface="Microsoft Yahei"/>
                <a:cs typeface="Microsoft Yahei"/>
                <a:sym typeface="Microsoft Yahei"/>
              </a:rPr>
              <a:t>As you can see, we can track the instance by using only yolov8.</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So far, this is the end of the presentation.</a:t>
            </a:r>
            <a:endParaRPr sz="1350">
              <a:solidFill>
                <a:schemeClr val="dk1"/>
              </a:solidFill>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en-US" sz="1350">
                <a:solidFill>
                  <a:schemeClr val="dk1"/>
                </a:solidFill>
                <a:highlight>
                  <a:srgbClr val="FDFDFD"/>
                </a:highlight>
                <a:latin typeface="Microsoft Yahei"/>
                <a:ea typeface="Microsoft Yahei"/>
                <a:cs typeface="Microsoft Yahei"/>
                <a:sym typeface="Microsoft Yahei"/>
              </a:rPr>
              <a:t> Thank you for your attention.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08b6866cc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108b6866cc_2_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Pros:</a:t>
            </a:r>
            <a:br>
              <a:rPr lang="en-US"/>
            </a:br>
            <a:r>
              <a:rPr lang="en-US"/>
              <a:t>One of the biggest pros of YOLO is its speed. It has real-time processing that makes it faster than other object detection systems, making it very useful in real-time applications such as video surveillance, robotics, and self-driving vehicles. Additionally, YOLO has a high degree of accuracy, and it can detect objects of various sizes, shapes, and colors without difficulty. Furthermore, it has a multi-scale detection feature that is able to recognize objects at different resolutions, making it more efficient than other models.</a:t>
            </a:r>
            <a:endParaRPr/>
          </a:p>
        </p:txBody>
      </p:sp>
      <p:sp>
        <p:nvSpPr>
          <p:cNvPr id="184" name="Google Shape;184;g2108b6866cc_2_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08b6866cc_2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2108b6866cc_2_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EDEBE9"/>
                </a:solidFill>
                <a:latin typeface="Arial"/>
                <a:ea typeface="Arial"/>
                <a:cs typeface="Arial"/>
                <a:sym typeface="Arial"/>
              </a:rPr>
              <a:t>Yolo unify the separate components of object detection into a single neural network. The network uses features from the entire image to predict each bounding box. It also predicts all bounding boxes across all classes for an image simultaneously. This means that the network reasons globally about the full image and all the objects in the image.</a:t>
            </a:r>
            <a:endParaRPr/>
          </a:p>
        </p:txBody>
      </p:sp>
      <p:sp>
        <p:nvSpPr>
          <p:cNvPr id="196" name="Google Shape;196;g2108b6866cc_2_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08b6866cc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2108b6866cc_2_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loss function of Yolov1</a:t>
            </a:r>
            <a:endParaRPr/>
          </a:p>
          <a:p>
            <a:pPr marL="0" lvl="0" indent="0" algn="l" rtl="0">
              <a:spcBef>
                <a:spcPts val="0"/>
              </a:spcBef>
              <a:spcAft>
                <a:spcPts val="0"/>
              </a:spcAft>
              <a:buNone/>
            </a:pPr>
            <a:endParaRPr/>
          </a:p>
          <a:p>
            <a:pPr marL="0" lvl="0" indent="0" algn="l" rtl="0">
              <a:spcBef>
                <a:spcPts val="0"/>
              </a:spcBef>
              <a:spcAft>
                <a:spcPts val="0"/>
              </a:spcAft>
              <a:buNone/>
            </a:pPr>
            <a:r>
              <a:rPr lang="en-US" b="0" i="0">
                <a:solidFill>
                  <a:srgbClr val="000000"/>
                </a:solidFill>
                <a:latin typeface="Arial"/>
                <a:ea typeface="Arial"/>
                <a:cs typeface="Arial"/>
                <a:sym typeface="Arial"/>
              </a:rPr>
              <a:t>1_ij^obj means 1 if there is an object in the j-th bounding box of the i-cell, 0 if there is no object</a:t>
            </a:r>
            <a:endParaRPr/>
          </a:p>
          <a:p>
            <a:pPr marL="0" lvl="0" indent="0" algn="l" rtl="0">
              <a:spcBef>
                <a:spcPts val="0"/>
              </a:spcBef>
              <a:spcAft>
                <a:spcPts val="0"/>
              </a:spcAft>
              <a:buNone/>
            </a:pPr>
            <a:r>
              <a:rPr lang="en-US" b="0" i="0">
                <a:solidFill>
                  <a:srgbClr val="000000"/>
                </a:solidFill>
                <a:latin typeface="Arial"/>
                <a:ea typeface="Arial"/>
                <a:cs typeface="Arial"/>
                <a:sym typeface="Arial"/>
              </a:rPr>
              <a:t>1_i^obj means 1 if there is an object in i-cell, 0 if there is no object in i-cell</a:t>
            </a:r>
            <a:endParaRPr/>
          </a:p>
        </p:txBody>
      </p:sp>
      <p:sp>
        <p:nvSpPr>
          <p:cNvPr id="204" name="Google Shape;204;g2108b6866cc_2_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08b6866cc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108b6866cc_2_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Comparison to other Technologies:</a:t>
            </a:r>
            <a:endParaRPr/>
          </a:p>
          <a:p>
            <a:pPr marL="0" marR="0" lvl="0" indent="0" algn="l" rtl="0">
              <a:lnSpc>
                <a:spcPct val="100000"/>
              </a:lnSpc>
              <a:spcBef>
                <a:spcPts val="0"/>
              </a:spcBef>
              <a:spcAft>
                <a:spcPts val="0"/>
              </a:spcAft>
              <a:buClr>
                <a:schemeClr val="dk1"/>
              </a:buClr>
              <a:buSzPts val="1200"/>
              <a:buFont typeface="Malgun Gothic"/>
              <a:buNone/>
            </a:pPr>
            <a:r>
              <a:rPr lang="en-US"/>
              <a:t>The YOLOv8 model is superior to other object detection models such as Faster R-CNN and SSD (Single Shot Detector) in terms of speed, accuracy, and object detection. Faster R-CNN is relatively slower, with fewer FPS (Frames per Second) than YOLO. In contrast, SSD has good speed but is substandard when it comes to the detection of small objects. YOLOv8 has addressed these shortcomings to provide a faster and more accurate object detection system.</a:t>
            </a:r>
            <a:br>
              <a:rPr lang="en-US"/>
            </a:br>
            <a:endParaRPr/>
          </a:p>
        </p:txBody>
      </p:sp>
      <p:sp>
        <p:nvSpPr>
          <p:cNvPr id="212" name="Google Shape;212;g2108b6866cc_2_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08b6866cc_2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108b6866cc_2_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Cons:</a:t>
            </a:r>
            <a:br>
              <a:rPr lang="en-US"/>
            </a:br>
            <a:r>
              <a:rPr lang="en-US"/>
              <a:t>Despite its advantages, there are some limitations of the YOLO model. For instance, the model struggles to detect objects that partially occluded by other objects. Additionally, YOLO has poor performance in detecting smaller objects, and it is easily affected by changes in lighting conditions or blurriness. Lastly, it requires significant computational resources and powerful hardware processing to carry out its functionality.</a:t>
            </a:r>
            <a:br>
              <a:rPr lang="en-US"/>
            </a:br>
            <a:endParaRPr/>
          </a:p>
        </p:txBody>
      </p:sp>
      <p:sp>
        <p:nvSpPr>
          <p:cNvPr id="220" name="Google Shape;220;g2108b6866cc_2_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Malgun Gothic"/>
              <a:buNone/>
            </a:pPr>
            <a:fld id="{00000000-1234-1234-1234-123412341234}" type="slidenum">
              <a:rPr lang="en-US" sz="1200" b="0" i="0" u="none" strike="noStrike" cap="none">
                <a:solidFill>
                  <a:srgbClr val="000000"/>
                </a:solidFill>
                <a:latin typeface="Malgun Gothic"/>
                <a:ea typeface="Malgun Gothic"/>
                <a:cs typeface="Malgun Gothic"/>
                <a:sym typeface="Malgun Gothic"/>
              </a:rPr>
              <a:t>8</a:t>
            </a:fld>
            <a:endParaRPr sz="1200" b="0" i="0" u="none" strike="noStrike" cap="non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08b6866cc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2108b6866cc_2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YOLO progressed version v1 to v8. This is advance of YOLO. Improve performance, speed and accuracy. Also </a:t>
            </a:r>
            <a:r>
              <a:rPr lang="en-US" b="0" i="0">
                <a:solidFill>
                  <a:srgbClr val="000000"/>
                </a:solidFill>
                <a:latin typeface="Arial"/>
                <a:ea typeface="Arial"/>
                <a:cs typeface="Arial"/>
                <a:sym typeface="Arial"/>
              </a:rPr>
              <a:t>reduce the limitations by modify algorithm.</a:t>
            </a:r>
            <a:endParaRPr/>
          </a:p>
          <a:p>
            <a:pPr marL="0" lvl="0" indent="0" algn="l" rtl="0">
              <a:spcBef>
                <a:spcPts val="0"/>
              </a:spcBef>
              <a:spcAft>
                <a:spcPts val="0"/>
              </a:spcAft>
              <a:buNone/>
            </a:pPr>
            <a:br>
              <a:rPr lang="en-US"/>
            </a:br>
            <a:endParaRPr/>
          </a:p>
        </p:txBody>
      </p:sp>
      <p:sp>
        <p:nvSpPr>
          <p:cNvPr id="232" name="Google Shape;232;g2108b6866cc_2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86"/>
        <p:cNvGrpSpPr/>
        <p:nvPr/>
      </p:nvGrpSpPr>
      <p:grpSpPr>
        <a:xfrm>
          <a:off x="0" y="0"/>
          <a:ext cx="0" cy="0"/>
          <a:chOff x="0" y="0"/>
          <a:chExt cx="0" cy="0"/>
        </a:xfrm>
      </p:grpSpPr>
      <p:sp>
        <p:nvSpPr>
          <p:cNvPr id="87" name="Google Shape;87;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5" name="Google Shape;9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17"/>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04" name="Google Shape;104;p17"/>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05" name="Google Shape;105;p17"/>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8" name="Google Shape;108;p18"/>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11" name="Google Shape;111;p1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12" name="Google Shape;112;p19"/>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15" name="Google Shape;115;p20"/>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16" name="Google Shape;116;p20"/>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17" name="Google Shape;117;p2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20" name="Google Shape;120;p21"/>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740800"/>
            <a:ext cx="3744000" cy="10076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23" name="Google Shape;123;p22"/>
          <p:cNvSpPr txBox="1">
            <a:spLocks noGrp="1"/>
          </p:cNvSpPr>
          <p:nvPr>
            <p:ph type="body" idx="1"/>
          </p:nvPr>
        </p:nvSpPr>
        <p:spPr>
          <a:xfrm>
            <a:off x="415600" y="1852800"/>
            <a:ext cx="3744000" cy="42392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24" name="Google Shape;124;p22"/>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653667" y="600200"/>
            <a:ext cx="8490400" cy="54544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127" name="Google Shape;127;p23"/>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8"/>
        <p:cNvGrpSpPr/>
        <p:nvPr/>
      </p:nvGrpSpPr>
      <p:grpSpPr>
        <a:xfrm>
          <a:off x="0" y="0"/>
          <a:ext cx="0" cy="0"/>
          <a:chOff x="0" y="0"/>
          <a:chExt cx="0" cy="0"/>
        </a:xfrm>
      </p:grpSpPr>
      <p:sp>
        <p:nvSpPr>
          <p:cNvPr id="129" name="Google Shape;129;p2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24"/>
          <p:cNvSpPr txBox="1">
            <a:spLocks noGrp="1"/>
          </p:cNvSpPr>
          <p:nvPr>
            <p:ph type="title"/>
          </p:nvPr>
        </p:nvSpPr>
        <p:spPr>
          <a:xfrm>
            <a:off x="354000" y="1644233"/>
            <a:ext cx="53936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131" name="Google Shape;131;p24"/>
          <p:cNvSpPr txBox="1">
            <a:spLocks noGrp="1"/>
          </p:cNvSpPr>
          <p:nvPr>
            <p:ph type="subTitle" idx="1"/>
          </p:nvPr>
        </p:nvSpPr>
        <p:spPr>
          <a:xfrm>
            <a:off x="354000" y="3737433"/>
            <a:ext cx="5393600" cy="16468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4"/>
          <p:cNvSpPr txBox="1">
            <a:spLocks noGrp="1"/>
          </p:cNvSpPr>
          <p:nvPr>
            <p:ph type="body" idx="2"/>
          </p:nvPr>
        </p:nvSpPr>
        <p:spPr>
          <a:xfrm>
            <a:off x="6586000" y="965433"/>
            <a:ext cx="5116000" cy="49268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33" name="Google Shape;133;p24"/>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
        <p:cNvGrpSpPr/>
        <p:nvPr/>
      </p:nvGrpSpPr>
      <p:grpSpPr>
        <a:xfrm>
          <a:off x="0" y="0"/>
          <a:ext cx="0" cy="0"/>
          <a:chOff x="0" y="0"/>
          <a:chExt cx="0" cy="0"/>
        </a:xfrm>
      </p:grpSpPr>
      <p:sp>
        <p:nvSpPr>
          <p:cNvPr id="135" name="Google Shape;135;p25"/>
          <p:cNvSpPr txBox="1">
            <a:spLocks noGrp="1"/>
          </p:cNvSpPr>
          <p:nvPr>
            <p:ph type="body" idx="1"/>
          </p:nvPr>
        </p:nvSpPr>
        <p:spPr>
          <a:xfrm>
            <a:off x="415600" y="5640767"/>
            <a:ext cx="7998400" cy="8068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136" name="Google Shape;136;p25"/>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26"/>
          <p:cNvSpPr txBox="1">
            <a:spLocks noGrp="1"/>
          </p:cNvSpPr>
          <p:nvPr>
            <p:ph type="title" hasCustomPrompt="1"/>
          </p:nvPr>
        </p:nvSpPr>
        <p:spPr>
          <a:xfrm>
            <a:off x="415600" y="1474833"/>
            <a:ext cx="11360800" cy="26180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39" name="Google Shape;139;p26"/>
          <p:cNvSpPr txBox="1">
            <a:spLocks noGrp="1"/>
          </p:cNvSpPr>
          <p:nvPr>
            <p:ph type="body" idx="1"/>
          </p:nvPr>
        </p:nvSpPr>
        <p:spPr>
          <a:xfrm>
            <a:off x="415600" y="4202967"/>
            <a:ext cx="11360800" cy="17344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140" name="Google Shape;140;p26"/>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27"/>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Malgun Gothic"/>
              <a:buNone/>
              <a:defRPr sz="4400" b="0" i="0" u="none" strike="noStrike" cap="none">
                <a:solidFill>
                  <a:schemeClr val="lt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algun Gothic"/>
                <a:ea typeface="Malgun Gothic"/>
                <a:cs typeface="Malgun Gothic"/>
                <a:sym typeface="Malgun Gothic"/>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lt1"/>
                </a:solidFill>
                <a:latin typeface="Malgun Gothic"/>
                <a:ea typeface="Malgun Gothic"/>
                <a:cs typeface="Malgun Gothic"/>
                <a:sym typeface="Malgun Gothic"/>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chemeClr val="lt1"/>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chemeClr val="lt1"/>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chemeClr val="lt1"/>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chemeClr val="lt1"/>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chemeClr val="lt1"/>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chemeClr val="lt1"/>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chemeClr val="lt1"/>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chemeClr val="lt1"/>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00" name="Google Shape;100;p16"/>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01" name="Google Shape;101;p16"/>
          <p:cNvSpPr txBox="1">
            <a:spLocks noGrp="1"/>
          </p:cNvSpPr>
          <p:nvPr>
            <p:ph type="sldNum" idx="12"/>
          </p:nvPr>
        </p:nvSpPr>
        <p:spPr>
          <a:xfrm>
            <a:off x="11296610" y="6217622"/>
            <a:ext cx="731600" cy="5248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2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49" name="Google Shape;149;p2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50" name="Google Shape;150;p28"/>
          <p:cNvSpPr txBox="1">
            <a:spLocks noGrp="1"/>
          </p:cNvSpPr>
          <p:nvPr>
            <p:ph type="ctr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Malgun Gothic"/>
              <a:buNone/>
            </a:pPr>
            <a:r>
              <a:rPr lang="en-US" sz="4800">
                <a:latin typeface="Do Hyeon"/>
                <a:ea typeface="Do Hyeon"/>
                <a:cs typeface="Do Hyeon"/>
                <a:sym typeface="Do Hyeon"/>
              </a:rPr>
              <a:t>Technical Background of YOLO</a:t>
            </a:r>
            <a:endParaRPr sz="4800">
              <a:latin typeface="Do Hyeon"/>
              <a:ea typeface="Do Hyeon"/>
              <a:cs typeface="Do Hyeon"/>
              <a:sym typeface="Do Hyeon"/>
            </a:endParaRPr>
          </a:p>
        </p:txBody>
      </p:sp>
      <p:sp>
        <p:nvSpPr>
          <p:cNvPr id="151" name="Google Shape;151;p28"/>
          <p:cNvSpPr txBox="1">
            <a:spLocks noGrp="1"/>
          </p:cNvSpPr>
          <p:nvPr>
            <p:ph type="subTitle" idx="1"/>
          </p:nvPr>
        </p:nvSpPr>
        <p:spPr>
          <a:xfrm>
            <a:off x="477980" y="4872922"/>
            <a:ext cx="4023359" cy="120814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a:latin typeface="Do Hyeon"/>
                <a:ea typeface="Do Hyeon"/>
                <a:cs typeface="Do Hyeon"/>
                <a:sym typeface="Do Hyeon"/>
              </a:rPr>
              <a:t>삼김이최고 : D조</a:t>
            </a:r>
            <a:endParaRPr sz="2800">
              <a:latin typeface="Do Hyeon"/>
              <a:ea typeface="Do Hyeon"/>
              <a:cs typeface="Do Hyeon"/>
              <a:sym typeface="Do Hyeon"/>
            </a:endParaRPr>
          </a:p>
        </p:txBody>
      </p:sp>
      <p:sp>
        <p:nvSpPr>
          <p:cNvPr id="152" name="Google Shape;152;p28"/>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28"/>
          <p:cNvSpPr/>
          <p:nvPr/>
        </p:nvSpPr>
        <p:spPr>
          <a:xfrm>
            <a:off x="481029" y="4546920"/>
            <a:ext cx="3977700" cy="5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7"/>
          <p:cNvSpPr/>
          <p:nvPr/>
        </p:nvSpPr>
        <p:spPr>
          <a:xfrm>
            <a:off x="10" y="0"/>
            <a:ext cx="6095990" cy="6858001"/>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51" name="Google Shape;251;p37"/>
          <p:cNvSpPr txBox="1">
            <a:spLocks noGrp="1"/>
          </p:cNvSpPr>
          <p:nvPr>
            <p:ph type="title"/>
          </p:nvPr>
        </p:nvSpPr>
        <p:spPr>
          <a:xfrm>
            <a:off x="1155557" y="649674"/>
            <a:ext cx="4284420" cy="16871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400"/>
              <a:buFont typeface="Malgun Gothic"/>
              <a:buNone/>
            </a:pPr>
            <a:r>
              <a:rPr lang="en-US" sz="4500">
                <a:solidFill>
                  <a:schemeClr val="lt1"/>
                </a:solidFill>
                <a:latin typeface="Do Hyeon"/>
                <a:ea typeface="Do Hyeon"/>
                <a:cs typeface="Do Hyeon"/>
                <a:sym typeface="Do Hyeon"/>
              </a:rPr>
              <a:t>YOLOv8</a:t>
            </a:r>
            <a:endParaRPr sz="4500">
              <a:solidFill>
                <a:schemeClr val="lt1"/>
              </a:solidFill>
              <a:latin typeface="Do Hyeon"/>
              <a:ea typeface="Do Hyeon"/>
              <a:cs typeface="Do Hyeon"/>
              <a:sym typeface="Do Hyeon"/>
            </a:endParaRPr>
          </a:p>
        </p:txBody>
      </p:sp>
      <p:sp>
        <p:nvSpPr>
          <p:cNvPr id="252" name="Google Shape;252;p37"/>
          <p:cNvSpPr/>
          <p:nvPr/>
        </p:nvSpPr>
        <p:spPr>
          <a:xfrm>
            <a:off x="6096000" y="0"/>
            <a:ext cx="6095990"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53" name="Google Shape;253;p37"/>
          <p:cNvSpPr/>
          <p:nvPr/>
        </p:nvSpPr>
        <p:spPr>
          <a:xfrm>
            <a:off x="6734650" y="642750"/>
            <a:ext cx="457200" cy="457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54" name="Google Shape;254;p37"/>
          <p:cNvSpPr txBox="1">
            <a:spLocks noGrp="1"/>
          </p:cNvSpPr>
          <p:nvPr>
            <p:ph type="body" idx="1"/>
          </p:nvPr>
        </p:nvSpPr>
        <p:spPr>
          <a:xfrm>
            <a:off x="6752026" y="849350"/>
            <a:ext cx="5439900" cy="148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3000" i="1">
                <a:latin typeface="Do Hyeon"/>
                <a:ea typeface="Do Hyeon"/>
                <a:cs typeface="Do Hyeon"/>
                <a:sym typeface="Do Hyeon"/>
              </a:rPr>
              <a:t>Faster, Lighter,  Smarter</a:t>
            </a:r>
            <a:endParaRPr sz="3400" i="1">
              <a:latin typeface="Do Hyeon"/>
              <a:ea typeface="Do Hyeon"/>
              <a:cs typeface="Do Hyeon"/>
              <a:sym typeface="Do Hyeon"/>
            </a:endParaRPr>
          </a:p>
        </p:txBody>
      </p:sp>
      <p:pic>
        <p:nvPicPr>
          <p:cNvPr id="255" name="Google Shape;255;p37" descr="차트이(가) 표시된 사진&#10;&#10;자동 생성된 설명"/>
          <p:cNvPicPr preferRelativeResize="0"/>
          <p:nvPr/>
        </p:nvPicPr>
        <p:blipFill rotWithShape="1">
          <a:blip r:embed="rId3">
            <a:alphaModFix/>
          </a:blip>
          <a:srcRect t="2156" r="-17" b="1314"/>
          <a:stretch/>
        </p:blipFill>
        <p:spPr>
          <a:xfrm>
            <a:off x="1155557" y="1639346"/>
            <a:ext cx="9889765" cy="35793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latin typeface="Do Hyeon"/>
                <a:ea typeface="Do Hyeon"/>
                <a:cs typeface="Do Hyeon"/>
                <a:sym typeface="Do Hyeon"/>
              </a:rPr>
              <a:t>Architecture</a:t>
            </a:r>
            <a:endParaRPr>
              <a:latin typeface="Do Hyeon"/>
              <a:ea typeface="Do Hyeon"/>
              <a:cs typeface="Do Hyeon"/>
              <a:sym typeface="Do Hyeon"/>
            </a:endParaRPr>
          </a:p>
        </p:txBody>
      </p:sp>
      <p:sp>
        <p:nvSpPr>
          <p:cNvPr id="261" name="Google Shape;261;p38"/>
          <p:cNvSpPr txBox="1">
            <a:spLocks noGrp="1"/>
          </p:cNvSpPr>
          <p:nvPr>
            <p:ph type="subTitle" idx="1"/>
          </p:nvPr>
        </p:nvSpPr>
        <p:spPr>
          <a:xfrm>
            <a:off x="1524000" y="4837063"/>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i="1">
                <a:latin typeface="Do Hyeon"/>
                <a:ea typeface="Do Hyeon"/>
                <a:cs typeface="Do Hyeon"/>
                <a:sym typeface="Do Hyeon"/>
              </a:rPr>
              <a:t>Yongtaek Kim</a:t>
            </a:r>
            <a:endParaRPr i="1">
              <a:latin typeface="Do Hyeon"/>
              <a:ea typeface="Do Hyeon"/>
              <a:cs typeface="Do Hyeon"/>
              <a:sym typeface="Do Hyeo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dirty="0">
                <a:latin typeface="Do Hyeon"/>
                <a:ea typeface="Do Hyeon"/>
                <a:cs typeface="Do Hyeon"/>
                <a:sym typeface="Do Hyeon"/>
              </a:rPr>
              <a:t>YOLOv8 Architecture ▶ Deep Dive</a:t>
            </a:r>
            <a:endParaRPr b="1" dirty="0">
              <a:latin typeface="Do Hyeon"/>
              <a:ea typeface="Do Hyeon"/>
              <a:cs typeface="Do Hyeon"/>
              <a:sym typeface="Do Hyeon"/>
            </a:endParaRPr>
          </a:p>
        </p:txBody>
      </p:sp>
      <p:sp>
        <p:nvSpPr>
          <p:cNvPr id="267" name="Google Shape;267;p39"/>
          <p:cNvSpPr txBox="1">
            <a:spLocks noGrp="1"/>
          </p:cNvSpPr>
          <p:nvPr>
            <p:ph type="body" idx="1"/>
          </p:nvPr>
        </p:nvSpPr>
        <p:spPr>
          <a:xfrm>
            <a:off x="838200" y="2432718"/>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US" b="1" dirty="0"/>
              <a:t>Anchor Free Detection</a:t>
            </a:r>
            <a:endParaRPr dirty="0"/>
          </a:p>
          <a:p>
            <a:pPr marL="514350" lvl="0" indent="-514350" algn="l" rtl="0">
              <a:lnSpc>
                <a:spcPct val="90000"/>
              </a:lnSpc>
              <a:spcBef>
                <a:spcPts val="1000"/>
              </a:spcBef>
              <a:spcAft>
                <a:spcPts val="0"/>
              </a:spcAft>
              <a:buClr>
                <a:schemeClr val="dk1"/>
              </a:buClr>
              <a:buSzPts val="2800"/>
              <a:buFont typeface="+mj-lt"/>
              <a:buAutoNum type="arabicPeriod"/>
            </a:pPr>
            <a:endParaRPr b="1" dirty="0"/>
          </a:p>
          <a:p>
            <a:pPr marL="514350" lvl="0" indent="-514350" algn="l" rtl="0">
              <a:lnSpc>
                <a:spcPct val="90000"/>
              </a:lnSpc>
              <a:spcBef>
                <a:spcPts val="1000"/>
              </a:spcBef>
              <a:spcAft>
                <a:spcPts val="0"/>
              </a:spcAft>
              <a:buClr>
                <a:schemeClr val="dk1"/>
              </a:buClr>
              <a:buSzPts val="2800"/>
              <a:buFont typeface="+mj-lt"/>
              <a:buAutoNum type="arabicPeriod"/>
            </a:pPr>
            <a:r>
              <a:rPr lang="en-US" b="1" dirty="0"/>
              <a:t>New Convolutions</a:t>
            </a:r>
            <a:endParaRPr dirty="0"/>
          </a:p>
          <a:p>
            <a:pPr marL="514350" lvl="0" indent="-514350" algn="l" rtl="0">
              <a:lnSpc>
                <a:spcPct val="90000"/>
              </a:lnSpc>
              <a:spcBef>
                <a:spcPts val="1000"/>
              </a:spcBef>
              <a:spcAft>
                <a:spcPts val="0"/>
              </a:spcAft>
              <a:buClr>
                <a:schemeClr val="dk1"/>
              </a:buClr>
              <a:buSzPts val="2800"/>
              <a:buFont typeface="+mj-lt"/>
              <a:buAutoNum type="arabicPeriod"/>
            </a:pPr>
            <a:endParaRPr b="1" dirty="0"/>
          </a:p>
          <a:p>
            <a:pPr marL="514350" lvl="0" indent="-514350" algn="l" rtl="0">
              <a:lnSpc>
                <a:spcPct val="90000"/>
              </a:lnSpc>
              <a:spcBef>
                <a:spcPts val="1000"/>
              </a:spcBef>
              <a:spcAft>
                <a:spcPts val="0"/>
              </a:spcAft>
              <a:buClr>
                <a:schemeClr val="dk1"/>
              </a:buClr>
              <a:buSzPts val="2800"/>
              <a:buFont typeface="+mj-lt"/>
              <a:buAutoNum type="arabicPeriod"/>
            </a:pPr>
            <a:r>
              <a:rPr lang="en-US" b="1" dirty="0"/>
              <a:t>Using the Mosaic Augmentation</a:t>
            </a:r>
            <a:endParaRP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838200" y="0"/>
            <a:ext cx="106571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dirty="0">
                <a:latin typeface="Do Hyeon"/>
                <a:ea typeface="Do Hyeon"/>
                <a:cs typeface="Do Hyeon"/>
                <a:sym typeface="Do Hyeon"/>
              </a:rPr>
              <a:t>YOLOv8 Architecture ▶ </a:t>
            </a:r>
            <a:r>
              <a:rPr lang="en-US" sz="3200" b="1" dirty="0">
                <a:latin typeface="Do Hyeon"/>
                <a:ea typeface="Do Hyeon"/>
                <a:cs typeface="Do Hyeon"/>
                <a:sym typeface="Do Hyeon"/>
              </a:rPr>
              <a:t>Anchor Free Detection</a:t>
            </a:r>
            <a:endParaRPr b="1" dirty="0">
              <a:latin typeface="Do Hyeon"/>
              <a:ea typeface="Do Hyeon"/>
              <a:cs typeface="Do Hyeon"/>
              <a:sym typeface="Do Hyeon"/>
            </a:endParaRPr>
          </a:p>
        </p:txBody>
      </p:sp>
      <p:pic>
        <p:nvPicPr>
          <p:cNvPr id="273" name="Google Shape;273;p40"/>
          <p:cNvPicPr preferRelativeResize="0"/>
          <p:nvPr/>
        </p:nvPicPr>
        <p:blipFill rotWithShape="1">
          <a:blip r:embed="rId3">
            <a:alphaModFix/>
          </a:blip>
          <a:srcRect/>
          <a:stretch/>
        </p:blipFill>
        <p:spPr>
          <a:xfrm>
            <a:off x="1263267" y="1073945"/>
            <a:ext cx="9665466" cy="3843838"/>
          </a:xfrm>
          <a:prstGeom prst="rect">
            <a:avLst/>
          </a:prstGeom>
          <a:noFill/>
          <a:ln>
            <a:noFill/>
          </a:ln>
        </p:spPr>
      </p:pic>
      <p:sp>
        <p:nvSpPr>
          <p:cNvPr id="274" name="Google Shape;274;p40"/>
          <p:cNvSpPr txBox="1"/>
          <p:nvPr/>
        </p:nvSpPr>
        <p:spPr>
          <a:xfrm>
            <a:off x="702365" y="5037621"/>
            <a:ext cx="11117801"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i="0" u="none" strike="noStrike" cap="none" dirty="0">
                <a:solidFill>
                  <a:srgbClr val="000000"/>
                </a:solidFill>
                <a:latin typeface="Arial"/>
                <a:ea typeface="Arial"/>
                <a:cs typeface="Arial"/>
                <a:sym typeface="Arial"/>
              </a:rPr>
              <a:t>Flexible</a:t>
            </a:r>
            <a:r>
              <a:rPr lang="en-US" sz="3000" b="0" i="0" u="none" strike="noStrike" cap="none" dirty="0">
                <a:solidFill>
                  <a:srgbClr val="000000"/>
                </a:solidFill>
                <a:latin typeface="Arial"/>
                <a:ea typeface="Arial"/>
                <a:cs typeface="Arial"/>
                <a:sym typeface="Arial"/>
              </a:rPr>
              <a:t> and </a:t>
            </a:r>
            <a:r>
              <a:rPr lang="en-US" sz="3000" b="1" i="0" u="none" strike="noStrike" cap="none" dirty="0">
                <a:solidFill>
                  <a:srgbClr val="000000"/>
                </a:solidFill>
                <a:latin typeface="Arial"/>
                <a:ea typeface="Arial"/>
                <a:cs typeface="Arial"/>
                <a:sym typeface="Arial"/>
              </a:rPr>
              <a:t>Efficient</a:t>
            </a:r>
            <a:r>
              <a:rPr lang="en-US" sz="3000" b="0" i="0" u="none" strike="noStrike" cap="none" dirty="0">
                <a:solidFill>
                  <a:srgbClr val="000000"/>
                </a:solidFill>
                <a:latin typeface="Arial"/>
                <a:ea typeface="Arial"/>
                <a:cs typeface="Arial"/>
                <a:sym typeface="Arial"/>
              </a:rPr>
              <a:t> depending on the situation</a:t>
            </a:r>
            <a:endParaRPr sz="3000" dirty="0">
              <a:solidFill>
                <a:srgbClr val="000000"/>
              </a:solidFill>
              <a:latin typeface="Arial"/>
              <a:ea typeface="Arial"/>
              <a:cs typeface="Arial"/>
              <a:sym typeface="Arial"/>
            </a:endParaRPr>
          </a:p>
          <a:p>
            <a:pPr marL="0" marR="0" lvl="0" indent="0" algn="l" rtl="0">
              <a:spcBef>
                <a:spcPts val="0"/>
              </a:spcBef>
              <a:spcAft>
                <a:spcPts val="0"/>
              </a:spcAft>
              <a:buNone/>
            </a:pPr>
            <a:r>
              <a:rPr lang="en-US" sz="3000" dirty="0">
                <a:solidFill>
                  <a:schemeClr val="dk1"/>
                </a:solidFill>
                <a:latin typeface="Malgun Gothic"/>
                <a:ea typeface="Malgun Gothic"/>
                <a:cs typeface="Malgun Gothic"/>
                <a:sym typeface="Malgun Gothic"/>
              </a:rPr>
              <a:t>	→ </a:t>
            </a:r>
            <a:r>
              <a:rPr lang="en-US" sz="3000" dirty="0">
                <a:solidFill>
                  <a:srgbClr val="000000"/>
                </a:solidFill>
                <a:latin typeface="Arial"/>
                <a:ea typeface="Arial"/>
                <a:cs typeface="Arial"/>
                <a:sym typeface="Arial"/>
              </a:rPr>
              <a:t>NMS(Non-Maximum </a:t>
            </a:r>
            <a:r>
              <a:rPr lang="en-US" sz="3000" dirty="0" err="1">
                <a:solidFill>
                  <a:srgbClr val="000000"/>
                </a:solidFill>
                <a:latin typeface="Arial"/>
                <a:ea typeface="Arial"/>
                <a:cs typeface="Arial"/>
                <a:sym typeface="Arial"/>
              </a:rPr>
              <a:t>Supression</a:t>
            </a:r>
            <a:r>
              <a:rPr lang="en-US" sz="3000" dirty="0">
                <a:solidFill>
                  <a:srgbClr val="000000"/>
                </a:solidFill>
                <a:latin typeface="Arial"/>
                <a:ea typeface="Arial"/>
                <a:cs typeface="Arial"/>
                <a:sym typeface="Arial"/>
              </a:rPr>
              <a:t>) </a:t>
            </a:r>
            <a:r>
              <a:rPr lang="en-US" sz="3000" b="1" i="0" dirty="0">
                <a:solidFill>
                  <a:srgbClr val="000000"/>
                </a:solidFill>
                <a:latin typeface="Arial"/>
                <a:ea typeface="Arial"/>
                <a:cs typeface="Arial"/>
                <a:sym typeface="Arial"/>
              </a:rPr>
              <a:t>Processing Speed </a:t>
            </a:r>
            <a:r>
              <a:rPr lang="en-US" sz="3000" b="1" dirty="0">
                <a:solidFill>
                  <a:srgbClr val="000000"/>
                </a:solidFill>
                <a:latin typeface="Arial"/>
                <a:ea typeface="Arial"/>
                <a:cs typeface="Arial"/>
                <a:sym typeface="Arial"/>
              </a:rPr>
              <a:t>↑</a:t>
            </a:r>
            <a:endParaRPr sz="3000" b="1" dirty="0">
              <a:solidFill>
                <a:schemeClr val="dk1"/>
              </a:solidFill>
              <a:latin typeface="Malgun Gothic"/>
              <a:ea typeface="Malgun Gothic"/>
              <a:cs typeface="Malgun Gothic"/>
              <a:sym typeface="Malgun Gothic"/>
            </a:endParaRPr>
          </a:p>
        </p:txBody>
      </p:sp>
      <p:sp>
        <p:nvSpPr>
          <p:cNvPr id="2" name="TextBox 1">
            <a:extLst>
              <a:ext uri="{FF2B5EF4-FFF2-40B4-BE49-F238E27FC236}">
                <a16:creationId xmlns:a16="http://schemas.microsoft.com/office/drawing/2014/main" id="{6B515987-8957-405B-A144-BD8024F09F58}"/>
              </a:ext>
            </a:extLst>
          </p:cNvPr>
          <p:cNvSpPr txBox="1"/>
          <p:nvPr/>
        </p:nvSpPr>
        <p:spPr>
          <a:xfrm>
            <a:off x="2252870" y="4727121"/>
            <a:ext cx="3048000" cy="369332"/>
          </a:xfrm>
          <a:prstGeom prst="rect">
            <a:avLst/>
          </a:prstGeom>
          <a:noFill/>
        </p:spPr>
        <p:txBody>
          <a:bodyPr wrap="square" rtlCol="0">
            <a:spAutoFit/>
          </a:bodyPr>
          <a:lstStyle/>
          <a:p>
            <a:r>
              <a:rPr lang="en-US" altLang="ko-KR" sz="1800" b="1" dirty="0"/>
              <a:t>&lt; Using Anchor Box&gt;</a:t>
            </a:r>
            <a:endParaRPr lang="ko-KR" altLang="en-US" sz="1800" b="1" dirty="0"/>
          </a:p>
        </p:txBody>
      </p:sp>
      <p:sp>
        <p:nvSpPr>
          <p:cNvPr id="6" name="TextBox 5">
            <a:extLst>
              <a:ext uri="{FF2B5EF4-FFF2-40B4-BE49-F238E27FC236}">
                <a16:creationId xmlns:a16="http://schemas.microsoft.com/office/drawing/2014/main" id="{E0C49C4E-967A-49F5-BE18-63CD85630B3E}"/>
              </a:ext>
            </a:extLst>
          </p:cNvPr>
          <p:cNvSpPr txBox="1"/>
          <p:nvPr/>
        </p:nvSpPr>
        <p:spPr>
          <a:xfrm>
            <a:off x="8050696" y="4793036"/>
            <a:ext cx="3048000" cy="369332"/>
          </a:xfrm>
          <a:prstGeom prst="rect">
            <a:avLst/>
          </a:prstGeom>
          <a:noFill/>
        </p:spPr>
        <p:txBody>
          <a:bodyPr wrap="square" rtlCol="0">
            <a:spAutoFit/>
          </a:bodyPr>
          <a:lstStyle/>
          <a:p>
            <a:r>
              <a:rPr lang="en-US" altLang="ko-KR" sz="1800" b="1" dirty="0"/>
              <a:t>&lt; Anchor Free &gt;</a:t>
            </a:r>
            <a:endParaRPr lang="ko-KR" altLang="en-US" sz="18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a:latin typeface="Do Hyeon"/>
                <a:ea typeface="Do Hyeon"/>
                <a:cs typeface="Do Hyeon"/>
                <a:sym typeface="Do Hyeon"/>
              </a:rPr>
              <a:t>Anchor Free Detection</a:t>
            </a:r>
            <a:br>
              <a:rPr lang="en-US" b="1">
                <a:latin typeface="Do Hyeon"/>
                <a:ea typeface="Do Hyeon"/>
                <a:cs typeface="Do Hyeon"/>
                <a:sym typeface="Do Hyeon"/>
              </a:rPr>
            </a:br>
            <a:r>
              <a:rPr lang="en-US" sz="4000" b="1">
                <a:latin typeface="Do Hyeon"/>
                <a:ea typeface="Do Hyeon"/>
                <a:cs typeface="Do Hyeon"/>
                <a:sym typeface="Do Hyeon"/>
              </a:rPr>
              <a:t>▶</a:t>
            </a:r>
            <a:r>
              <a:rPr lang="en-US" sz="4000" b="1">
                <a:solidFill>
                  <a:srgbClr val="000000"/>
                </a:solidFill>
                <a:latin typeface="Do Hyeon"/>
                <a:ea typeface="Do Hyeon"/>
                <a:cs typeface="Do Hyeon"/>
                <a:sym typeface="Do Hyeon"/>
              </a:rPr>
              <a:t> NMS(Non-Maximum Supression) </a:t>
            </a:r>
            <a:endParaRPr b="1">
              <a:latin typeface="Do Hyeon"/>
              <a:ea typeface="Do Hyeon"/>
              <a:cs typeface="Do Hyeon"/>
              <a:sym typeface="Do Hyeon"/>
            </a:endParaRPr>
          </a:p>
        </p:txBody>
      </p:sp>
      <p:pic>
        <p:nvPicPr>
          <p:cNvPr id="280" name="Google Shape;280;p41"/>
          <p:cNvPicPr preferRelativeResize="0"/>
          <p:nvPr/>
        </p:nvPicPr>
        <p:blipFill rotWithShape="1">
          <a:blip r:embed="rId3">
            <a:alphaModFix/>
          </a:blip>
          <a:srcRect/>
          <a:stretch/>
        </p:blipFill>
        <p:spPr>
          <a:xfrm>
            <a:off x="431447" y="1963404"/>
            <a:ext cx="5337459" cy="4230103"/>
          </a:xfrm>
          <a:prstGeom prst="rect">
            <a:avLst/>
          </a:prstGeom>
          <a:noFill/>
          <a:ln>
            <a:noFill/>
          </a:ln>
        </p:spPr>
      </p:pic>
      <p:sp>
        <p:nvSpPr>
          <p:cNvPr id="281" name="Google Shape;281;p41"/>
          <p:cNvSpPr txBox="1"/>
          <p:nvPr/>
        </p:nvSpPr>
        <p:spPr>
          <a:xfrm>
            <a:off x="5965372" y="2381416"/>
            <a:ext cx="6008913" cy="2862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i="0">
                <a:solidFill>
                  <a:srgbClr val="000000"/>
                </a:solidFill>
                <a:latin typeface="Arial"/>
                <a:ea typeface="Arial"/>
                <a:cs typeface="Arial"/>
                <a:sym typeface="Arial"/>
              </a:rPr>
              <a:t>Reduce</a:t>
            </a:r>
            <a:r>
              <a:rPr lang="en-US" sz="3000" b="0" i="0">
                <a:solidFill>
                  <a:srgbClr val="000000"/>
                </a:solidFill>
                <a:latin typeface="Arial"/>
                <a:ea typeface="Arial"/>
                <a:cs typeface="Arial"/>
                <a:sym typeface="Arial"/>
              </a:rPr>
              <a:t> the </a:t>
            </a:r>
            <a:r>
              <a:rPr lang="en-US" sz="3000">
                <a:solidFill>
                  <a:srgbClr val="000000"/>
                </a:solidFill>
                <a:latin typeface="Arial"/>
                <a:ea typeface="Arial"/>
                <a:cs typeface="Arial"/>
                <a:sym typeface="Arial"/>
              </a:rPr>
              <a:t>N</a:t>
            </a:r>
            <a:r>
              <a:rPr lang="en-US" sz="3000" b="0" i="0">
                <a:solidFill>
                  <a:srgbClr val="000000"/>
                </a:solidFill>
                <a:latin typeface="Arial"/>
                <a:ea typeface="Arial"/>
                <a:cs typeface="Arial"/>
                <a:sym typeface="Arial"/>
              </a:rPr>
              <a:t>umber </a:t>
            </a:r>
            <a:endParaRPr/>
          </a:p>
          <a:p>
            <a:pPr marL="0" marR="0" lvl="0" indent="0" algn="ctr" rtl="0">
              <a:spcBef>
                <a:spcPts val="0"/>
              </a:spcBef>
              <a:spcAft>
                <a:spcPts val="0"/>
              </a:spcAft>
              <a:buNone/>
            </a:pPr>
            <a:r>
              <a:rPr lang="en-US" sz="3000" b="0" i="0">
                <a:solidFill>
                  <a:srgbClr val="000000"/>
                </a:solidFill>
                <a:latin typeface="Arial"/>
                <a:ea typeface="Arial"/>
                <a:cs typeface="Arial"/>
                <a:sym typeface="Arial"/>
              </a:rPr>
              <a:t>of Box </a:t>
            </a:r>
            <a:r>
              <a:rPr lang="en-US" sz="3000">
                <a:solidFill>
                  <a:srgbClr val="000000"/>
                </a:solidFill>
                <a:latin typeface="Arial"/>
                <a:ea typeface="Arial"/>
                <a:cs typeface="Arial"/>
                <a:sym typeface="Arial"/>
              </a:rPr>
              <a:t>P</a:t>
            </a:r>
            <a:r>
              <a:rPr lang="en-US" sz="3000" b="0" i="0">
                <a:solidFill>
                  <a:srgbClr val="000000"/>
                </a:solidFill>
                <a:latin typeface="Arial"/>
                <a:ea typeface="Arial"/>
                <a:cs typeface="Arial"/>
                <a:sym typeface="Arial"/>
              </a:rPr>
              <a:t>redictions</a:t>
            </a:r>
            <a:endParaRPr/>
          </a:p>
          <a:p>
            <a:pPr marL="0" marR="0" lvl="0" indent="0" algn="ctr" rtl="0">
              <a:spcBef>
                <a:spcPts val="0"/>
              </a:spcBef>
              <a:spcAft>
                <a:spcPts val="0"/>
              </a:spcAft>
              <a:buNone/>
            </a:pPr>
            <a:r>
              <a:rPr lang="en-US" sz="3000" b="1">
                <a:solidFill>
                  <a:srgbClr val="000000"/>
                </a:solidFill>
                <a:latin typeface="Arial"/>
                <a:ea typeface="Arial"/>
                <a:cs typeface="Arial"/>
                <a:sym typeface="Arial"/>
              </a:rPr>
              <a:t>↓</a:t>
            </a:r>
            <a:endParaRPr sz="3000" b="1">
              <a:solidFill>
                <a:srgbClr val="000000"/>
              </a:solidFill>
              <a:latin typeface="Arial"/>
              <a:ea typeface="Arial"/>
              <a:cs typeface="Arial"/>
              <a:sym typeface="Arial"/>
            </a:endParaRPr>
          </a:p>
          <a:p>
            <a:pPr marL="0" marR="0" lvl="0" indent="0" algn="ctr" rtl="0">
              <a:spcBef>
                <a:spcPts val="0"/>
              </a:spcBef>
              <a:spcAft>
                <a:spcPts val="0"/>
              </a:spcAft>
              <a:buNone/>
            </a:pPr>
            <a:r>
              <a:rPr lang="en-US" sz="3000" b="1">
                <a:solidFill>
                  <a:srgbClr val="000000"/>
                </a:solidFill>
                <a:latin typeface="Arial"/>
                <a:ea typeface="Arial"/>
                <a:cs typeface="Arial"/>
                <a:sym typeface="Arial"/>
              </a:rPr>
              <a:t>Processing Speed ↑</a:t>
            </a:r>
            <a:endParaRPr sz="3000" b="1">
              <a:solidFill>
                <a:srgbClr val="000000"/>
              </a:solidFill>
              <a:latin typeface="Arial"/>
              <a:ea typeface="Arial"/>
              <a:cs typeface="Arial"/>
              <a:sym typeface="Arial"/>
            </a:endParaRPr>
          </a:p>
          <a:p>
            <a:pPr marL="0" marR="0" lvl="0" indent="0" algn="ctr" rtl="0">
              <a:spcBef>
                <a:spcPts val="0"/>
              </a:spcBef>
              <a:spcAft>
                <a:spcPts val="0"/>
              </a:spcAft>
              <a:buNone/>
            </a:pPr>
            <a:r>
              <a:rPr lang="en-US" sz="3000">
                <a:solidFill>
                  <a:srgbClr val="000000"/>
                </a:solidFill>
                <a:latin typeface="Arial"/>
                <a:ea typeface="Arial"/>
                <a:cs typeface="Arial"/>
                <a:sym typeface="Arial"/>
              </a:rPr>
              <a:t>of Candidates Screening after Calculate of Probability</a:t>
            </a:r>
            <a:endParaRPr sz="3000">
              <a:solidFill>
                <a:schemeClr val="dk1"/>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2"/>
          <p:cNvPicPr preferRelativeResize="0">
            <a:picLocks noGrp="1"/>
          </p:cNvPicPr>
          <p:nvPr>
            <p:ph type="body" idx="1"/>
          </p:nvPr>
        </p:nvPicPr>
        <p:blipFill rotWithShape="1">
          <a:blip r:embed="rId3">
            <a:alphaModFix/>
          </a:blip>
          <a:srcRect/>
          <a:stretch/>
        </p:blipFill>
        <p:spPr>
          <a:xfrm>
            <a:off x="5605670" y="-1"/>
            <a:ext cx="6586330" cy="6895889"/>
          </a:xfrm>
          <a:prstGeom prst="rect">
            <a:avLst/>
          </a:prstGeom>
          <a:noFill/>
          <a:ln>
            <a:noFill/>
          </a:ln>
        </p:spPr>
      </p:pic>
      <p:sp>
        <p:nvSpPr>
          <p:cNvPr id="287" name="Google Shape;287;p42"/>
          <p:cNvSpPr txBox="1">
            <a:spLocks noGrp="1"/>
          </p:cNvSpPr>
          <p:nvPr>
            <p:ph type="title"/>
          </p:nvPr>
        </p:nvSpPr>
        <p:spPr>
          <a:xfrm>
            <a:off x="95794" y="192847"/>
            <a:ext cx="1062190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dirty="0">
                <a:latin typeface="Do Hyeon"/>
                <a:ea typeface="Do Hyeon"/>
                <a:cs typeface="Do Hyeon"/>
                <a:sym typeface="Do Hyeon"/>
              </a:rPr>
              <a:t>YOLOv8 Architecture</a:t>
            </a:r>
            <a:br>
              <a:rPr lang="en-US" b="1" dirty="0">
                <a:latin typeface="Do Hyeon"/>
                <a:ea typeface="Do Hyeon"/>
                <a:cs typeface="Do Hyeon"/>
                <a:sym typeface="Do Hyeon"/>
              </a:rPr>
            </a:br>
            <a:r>
              <a:rPr lang="en-US" b="1" dirty="0">
                <a:latin typeface="Do Hyeon"/>
                <a:ea typeface="Do Hyeon"/>
                <a:cs typeface="Do Hyeon"/>
                <a:sym typeface="Do Hyeon"/>
              </a:rPr>
              <a:t> ▶ </a:t>
            </a:r>
            <a:r>
              <a:rPr lang="en-US" sz="3600" b="1" dirty="0">
                <a:latin typeface="Do Hyeon"/>
                <a:ea typeface="Do Hyeon"/>
                <a:cs typeface="Do Hyeon"/>
                <a:sym typeface="Do Hyeon"/>
              </a:rPr>
              <a:t>New Convolutions</a:t>
            </a:r>
            <a:endParaRPr b="1" dirty="0">
              <a:latin typeface="Do Hyeon"/>
              <a:ea typeface="Do Hyeon"/>
              <a:cs typeface="Do Hyeon"/>
              <a:sym typeface="Do Hyeon"/>
            </a:endParaRPr>
          </a:p>
        </p:txBody>
      </p:sp>
      <p:sp>
        <p:nvSpPr>
          <p:cNvPr id="288" name="Google Shape;288;p42"/>
          <p:cNvSpPr txBox="1"/>
          <p:nvPr/>
        </p:nvSpPr>
        <p:spPr>
          <a:xfrm>
            <a:off x="95795" y="1518410"/>
            <a:ext cx="5509875" cy="517060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b="1" dirty="0">
                <a:solidFill>
                  <a:schemeClr val="dk1"/>
                </a:solidFill>
                <a:latin typeface="Malgun Gothic"/>
                <a:ea typeface="Malgun Gothic"/>
                <a:cs typeface="Malgun Gothic"/>
                <a:sym typeface="Malgun Gothic"/>
              </a:rPr>
              <a:t>New Backbone Network </a:t>
            </a:r>
            <a:endParaRPr dirty="0"/>
          </a:p>
          <a:p>
            <a:pPr marL="0" marR="0" lvl="0" indent="0" algn="l" rtl="0">
              <a:spcBef>
                <a:spcPts val="0"/>
              </a:spcBef>
              <a:spcAft>
                <a:spcPts val="0"/>
              </a:spcAft>
              <a:buNone/>
            </a:pPr>
            <a:r>
              <a:rPr lang="en-US" sz="2400" b="1" dirty="0">
                <a:solidFill>
                  <a:schemeClr val="dk1"/>
                </a:solidFill>
                <a:latin typeface="Malgun Gothic"/>
                <a:ea typeface="Malgun Gothic"/>
                <a:cs typeface="Malgun Gothic"/>
                <a:sym typeface="Malgun Gothic"/>
              </a:rPr>
              <a:t>	→ Darknet-53</a:t>
            </a:r>
            <a:endParaRPr dirty="0"/>
          </a:p>
          <a:p>
            <a:pPr marL="0" marR="0" lvl="0" indent="0" algn="l" rtl="0">
              <a:spcBef>
                <a:spcPts val="0"/>
              </a:spcBef>
              <a:spcAft>
                <a:spcPts val="0"/>
              </a:spcAft>
              <a:buNone/>
            </a:pPr>
            <a:endParaRPr sz="1000" b="1" dirty="0">
              <a:solidFill>
                <a:schemeClr val="dk1"/>
              </a:solidFill>
              <a:latin typeface="Malgun Gothic"/>
              <a:ea typeface="Malgun Gothic"/>
              <a:cs typeface="Malgun Gothic"/>
              <a:sym typeface="Malgun Gothic"/>
            </a:endParaRPr>
          </a:p>
          <a:p>
            <a:pPr marL="285750" marR="0" lvl="0" indent="-285750" algn="l" rtl="0">
              <a:spcBef>
                <a:spcPts val="0"/>
              </a:spcBef>
              <a:spcAft>
                <a:spcPts val="0"/>
              </a:spcAft>
              <a:buClr>
                <a:schemeClr val="dk1"/>
              </a:buClr>
              <a:buSzPts val="2400"/>
              <a:buFont typeface="Arial"/>
              <a:buChar char="•"/>
            </a:pPr>
            <a:r>
              <a:rPr lang="en-US" sz="2400" b="1" dirty="0">
                <a:solidFill>
                  <a:schemeClr val="dk1"/>
                </a:solidFill>
                <a:latin typeface="Malgun Gothic"/>
                <a:ea typeface="Malgun Gothic"/>
                <a:cs typeface="Malgun Gothic"/>
                <a:sym typeface="Malgun Gothic"/>
              </a:rPr>
              <a:t>More Efficient Convolutional Neural Network</a:t>
            </a:r>
            <a:endParaRPr dirty="0"/>
          </a:p>
          <a:p>
            <a:pPr marL="0" marR="0" lvl="0" indent="0" algn="l" rtl="0">
              <a:spcBef>
                <a:spcPts val="0"/>
              </a:spcBef>
              <a:spcAft>
                <a:spcPts val="0"/>
              </a:spcAft>
              <a:buNone/>
            </a:pPr>
            <a:endParaRPr sz="1000" b="1" dirty="0">
              <a:solidFill>
                <a:schemeClr val="dk1"/>
              </a:solidFill>
              <a:latin typeface="Malgun Gothic"/>
              <a:ea typeface="Malgun Gothic"/>
              <a:cs typeface="Malgun Gothic"/>
              <a:sym typeface="Malgun Gothic"/>
            </a:endParaRPr>
          </a:p>
          <a:p>
            <a:pPr marL="285750" marR="0" lvl="0" indent="-285750" algn="l" rtl="0">
              <a:spcBef>
                <a:spcPts val="0"/>
              </a:spcBef>
              <a:spcAft>
                <a:spcPts val="0"/>
              </a:spcAft>
              <a:buClr>
                <a:schemeClr val="dk1"/>
              </a:buClr>
              <a:buSzPts val="2400"/>
              <a:buFont typeface="Arial"/>
              <a:buChar char="•"/>
            </a:pPr>
            <a:r>
              <a:rPr lang="en-US" sz="2400" b="1" dirty="0">
                <a:solidFill>
                  <a:schemeClr val="dk1"/>
                </a:solidFill>
                <a:latin typeface="Malgun Gothic"/>
                <a:ea typeface="Malgun Gothic"/>
                <a:cs typeface="Malgun Gothic"/>
                <a:sym typeface="Malgun Gothic"/>
              </a:rPr>
              <a:t>Larger Feature Map</a:t>
            </a:r>
            <a:endParaRPr dirty="0"/>
          </a:p>
          <a:p>
            <a:pPr marL="0" marR="0" lvl="0" indent="0" algn="ctr" rtl="0">
              <a:spcBef>
                <a:spcPts val="0"/>
              </a:spcBef>
              <a:spcAft>
                <a:spcPts val="0"/>
              </a:spcAft>
              <a:buNone/>
            </a:pPr>
            <a:r>
              <a:rPr lang="en-US" sz="4000" b="1" dirty="0">
                <a:solidFill>
                  <a:srgbClr val="000000"/>
                </a:solidFill>
                <a:latin typeface="Arial"/>
                <a:ea typeface="Arial"/>
                <a:cs typeface="Arial"/>
                <a:sym typeface="Arial"/>
              </a:rPr>
              <a:t>↓</a:t>
            </a:r>
            <a:endParaRPr sz="1800" dirty="0">
              <a:solidFill>
                <a:schemeClr val="dk1"/>
              </a:solidFill>
              <a:latin typeface="Malgun Gothic"/>
              <a:ea typeface="Malgun Gothic"/>
              <a:cs typeface="Malgun Gothic"/>
              <a:sym typeface="Malgun Gothic"/>
            </a:endParaRPr>
          </a:p>
          <a:p>
            <a:pPr marL="342900" indent="-342900">
              <a:buClr>
                <a:schemeClr val="dk1"/>
              </a:buClr>
              <a:buSzPts val="2000"/>
              <a:buFont typeface="Noto Sans Symbols"/>
              <a:buChar char="✔"/>
            </a:pPr>
            <a:r>
              <a:rPr lang="en-US" altLang="ko-KR" sz="2000" b="1" dirty="0">
                <a:solidFill>
                  <a:schemeClr val="dk1"/>
                </a:solidFill>
                <a:latin typeface="Malgun Gothic"/>
                <a:ea typeface="Malgun Gothic"/>
                <a:sym typeface="Malgun Gothic"/>
              </a:rPr>
              <a:t>Detect objects more accurate and faster</a:t>
            </a:r>
          </a:p>
          <a:p>
            <a:pPr marL="342900" indent="-342900">
              <a:buClr>
                <a:schemeClr val="dk1"/>
              </a:buClr>
              <a:buSzPts val="2000"/>
              <a:buFont typeface="Noto Sans Symbols"/>
              <a:buChar char="✔"/>
            </a:pPr>
            <a:endParaRPr lang="en-US" altLang="ko-KR" sz="1000" b="1" dirty="0">
              <a:solidFill>
                <a:schemeClr val="dk1"/>
              </a:solidFill>
              <a:latin typeface="Malgun Gothic"/>
              <a:ea typeface="Malgun Gothic"/>
              <a:sym typeface="Malgun Gothic"/>
            </a:endParaRPr>
          </a:p>
          <a:p>
            <a:pPr marL="342900" marR="0" lvl="0" indent="-342900" algn="l" rtl="0">
              <a:spcBef>
                <a:spcPts val="0"/>
              </a:spcBef>
              <a:spcAft>
                <a:spcPts val="0"/>
              </a:spcAft>
              <a:buClr>
                <a:schemeClr val="dk1"/>
              </a:buClr>
              <a:buSzPts val="2000"/>
              <a:buFont typeface="Noto Sans Symbols"/>
              <a:buChar char="✔"/>
            </a:pPr>
            <a:r>
              <a:rPr lang="en-US" sz="2000" b="1" dirty="0">
                <a:solidFill>
                  <a:schemeClr val="dk1"/>
                </a:solidFill>
                <a:latin typeface="Malgun Gothic"/>
                <a:ea typeface="Malgun Gothic"/>
                <a:cs typeface="Malgun Gothic"/>
                <a:sym typeface="Malgun Gothic"/>
              </a:rPr>
              <a:t>C</a:t>
            </a:r>
            <a:r>
              <a:rPr lang="en-US" sz="2000" b="1" i="0" dirty="0">
                <a:solidFill>
                  <a:schemeClr val="dk1"/>
                </a:solidFill>
                <a:latin typeface="Malgun Gothic"/>
                <a:ea typeface="Malgun Gothic"/>
                <a:cs typeface="Malgun Gothic"/>
                <a:sym typeface="Malgun Gothic"/>
              </a:rPr>
              <a:t>apture </a:t>
            </a:r>
            <a:r>
              <a:rPr lang="en-US" sz="2000" b="1" dirty="0">
                <a:solidFill>
                  <a:schemeClr val="dk1"/>
                </a:solidFill>
                <a:latin typeface="Malgun Gothic"/>
                <a:ea typeface="Malgun Gothic"/>
                <a:cs typeface="Malgun Gothic"/>
                <a:sym typeface="Malgun Gothic"/>
              </a:rPr>
              <a:t>M</a:t>
            </a:r>
            <a:r>
              <a:rPr lang="en-US" sz="2000" b="1" i="0" dirty="0">
                <a:solidFill>
                  <a:schemeClr val="dk1"/>
                </a:solidFill>
                <a:latin typeface="Malgun Gothic"/>
                <a:ea typeface="Malgun Gothic"/>
                <a:cs typeface="Malgun Gothic"/>
                <a:sym typeface="Malgun Gothic"/>
              </a:rPr>
              <a:t>ore Complex Relationships</a:t>
            </a:r>
          </a:p>
          <a:p>
            <a:pPr marL="342900" marR="0" lvl="0" indent="-342900" algn="l" rtl="0">
              <a:spcBef>
                <a:spcPts val="0"/>
              </a:spcBef>
              <a:spcAft>
                <a:spcPts val="0"/>
              </a:spcAft>
              <a:buClr>
                <a:schemeClr val="dk1"/>
              </a:buClr>
              <a:buSzPts val="2000"/>
              <a:buFont typeface="Noto Sans Symbols"/>
              <a:buChar char="✔"/>
            </a:pPr>
            <a:endParaRPr sz="1000" b="1" i="0" dirty="0">
              <a:solidFill>
                <a:schemeClr val="dk1"/>
              </a:solidFill>
              <a:latin typeface="Malgun Gothic"/>
              <a:ea typeface="Malgun Gothic"/>
              <a:cs typeface="Malgun Gothic"/>
              <a:sym typeface="Malgun Gothic"/>
            </a:endParaRPr>
          </a:p>
          <a:p>
            <a:pPr marL="342900" marR="0" lvl="0" indent="-342900" algn="l" rtl="0">
              <a:spcBef>
                <a:spcPts val="0"/>
              </a:spcBef>
              <a:spcAft>
                <a:spcPts val="0"/>
              </a:spcAft>
              <a:buClr>
                <a:schemeClr val="dk1"/>
              </a:buClr>
              <a:buSzPts val="2000"/>
              <a:buFont typeface="Noto Sans Symbols"/>
              <a:buChar char="✔"/>
            </a:pPr>
            <a:r>
              <a:rPr lang="en-US" sz="2000" b="1" i="0" dirty="0">
                <a:solidFill>
                  <a:schemeClr val="dk1"/>
                </a:solidFill>
                <a:latin typeface="Malgun Gothic"/>
                <a:ea typeface="Malgun Gothic"/>
                <a:cs typeface="Malgun Gothic"/>
                <a:sym typeface="Malgun Gothic"/>
              </a:rPr>
              <a:t>Better Recognize Patterns and Objects</a:t>
            </a:r>
            <a:endParaRPr dirty="0"/>
          </a:p>
          <a:p>
            <a:pPr marL="285750" marR="0" lvl="0" indent="-222250" algn="l" rtl="0">
              <a:spcBef>
                <a:spcPts val="0"/>
              </a:spcBef>
              <a:spcAft>
                <a:spcPts val="0"/>
              </a:spcAft>
              <a:buClr>
                <a:schemeClr val="dk1"/>
              </a:buClr>
              <a:buSzPts val="1000"/>
              <a:buFont typeface="Noto Sans Symbols"/>
              <a:buNone/>
            </a:pPr>
            <a:endParaRPr sz="1000" b="1" i="0" dirty="0">
              <a:solidFill>
                <a:schemeClr val="dk1"/>
              </a:solidFill>
              <a:latin typeface="Malgun Gothic"/>
              <a:ea typeface="Malgun Gothic"/>
              <a:cs typeface="Malgun Gothic"/>
              <a:sym typeface="Malgun Gothic"/>
            </a:endParaRPr>
          </a:p>
          <a:p>
            <a:pPr marL="342900" marR="0" lvl="0" indent="-342900" algn="l" rtl="0">
              <a:spcBef>
                <a:spcPts val="0"/>
              </a:spcBef>
              <a:spcAft>
                <a:spcPts val="0"/>
              </a:spcAft>
              <a:buClr>
                <a:schemeClr val="dk1"/>
              </a:buClr>
              <a:buSzPts val="2000"/>
              <a:buFont typeface="Noto Sans Symbols"/>
              <a:buChar char="✔"/>
            </a:pPr>
            <a:r>
              <a:rPr lang="en-US" sz="2000" b="1" dirty="0">
                <a:solidFill>
                  <a:schemeClr val="dk1"/>
                </a:solidFill>
                <a:latin typeface="Malgun Gothic"/>
                <a:ea typeface="Malgun Gothic"/>
                <a:cs typeface="Malgun Gothic"/>
                <a:sym typeface="Malgun Gothic"/>
              </a:rPr>
              <a:t>R</a:t>
            </a:r>
            <a:r>
              <a:rPr lang="en-US" sz="2000" b="1" i="0" dirty="0">
                <a:solidFill>
                  <a:schemeClr val="dk1"/>
                </a:solidFill>
                <a:latin typeface="Malgun Gothic"/>
                <a:ea typeface="Malgun Gothic"/>
                <a:cs typeface="Malgun Gothic"/>
                <a:sym typeface="Malgun Gothic"/>
              </a:rPr>
              <a:t>educe the Amount of Time for Training</a:t>
            </a:r>
            <a:endParaRPr dirty="0"/>
          </a:p>
          <a:p>
            <a:pPr marL="171450" marR="0" lvl="0" indent="-107950" algn="l" rtl="0">
              <a:spcBef>
                <a:spcPts val="0"/>
              </a:spcBef>
              <a:spcAft>
                <a:spcPts val="0"/>
              </a:spcAft>
              <a:buClr>
                <a:schemeClr val="dk1"/>
              </a:buClr>
              <a:buSzPts val="1000"/>
              <a:buFont typeface="Noto Sans Symbols"/>
              <a:buNone/>
            </a:pPr>
            <a:endParaRPr sz="1000" b="1" i="0" dirty="0">
              <a:solidFill>
                <a:schemeClr val="dk1"/>
              </a:solidFill>
              <a:latin typeface="Malgun Gothic"/>
              <a:ea typeface="Malgun Gothic"/>
              <a:cs typeface="Malgun Gothic"/>
              <a:sym typeface="Malgun Gothic"/>
            </a:endParaRPr>
          </a:p>
          <a:p>
            <a:pPr marL="342900" marR="0" lvl="0" indent="-342900" algn="l" rtl="0">
              <a:spcBef>
                <a:spcPts val="0"/>
              </a:spcBef>
              <a:spcAft>
                <a:spcPts val="0"/>
              </a:spcAft>
              <a:buClr>
                <a:schemeClr val="dk1"/>
              </a:buClr>
              <a:buSzPts val="2000"/>
              <a:buFont typeface="Noto Sans Symbols"/>
              <a:buChar char="✔"/>
            </a:pPr>
            <a:r>
              <a:rPr lang="en-US" sz="2000" b="1" dirty="0">
                <a:solidFill>
                  <a:schemeClr val="dk1"/>
                </a:solidFill>
                <a:latin typeface="Malgun Gothic"/>
                <a:ea typeface="Malgun Gothic"/>
                <a:cs typeface="Malgun Gothic"/>
                <a:sym typeface="Malgun Gothic"/>
              </a:rPr>
              <a:t>R</a:t>
            </a:r>
            <a:r>
              <a:rPr lang="en-US" sz="2000" b="1" i="0" dirty="0">
                <a:solidFill>
                  <a:schemeClr val="dk1"/>
                </a:solidFill>
                <a:latin typeface="Malgun Gothic"/>
                <a:ea typeface="Malgun Gothic"/>
                <a:cs typeface="Malgun Gothic"/>
                <a:sym typeface="Malgun Gothic"/>
              </a:rPr>
              <a:t>educe </a:t>
            </a:r>
            <a:r>
              <a:rPr lang="en-US" sz="2000" b="1" dirty="0">
                <a:solidFill>
                  <a:schemeClr val="dk1"/>
                </a:solidFill>
                <a:latin typeface="Malgun Gothic"/>
                <a:ea typeface="Malgun Gothic"/>
                <a:cs typeface="Malgun Gothic"/>
                <a:sym typeface="Malgun Gothic"/>
              </a:rPr>
              <a:t>O</a:t>
            </a:r>
            <a:r>
              <a:rPr lang="en-US" sz="2000" b="1" i="0" dirty="0">
                <a:solidFill>
                  <a:schemeClr val="dk1"/>
                </a:solidFill>
                <a:latin typeface="Malgun Gothic"/>
                <a:ea typeface="Malgun Gothic"/>
                <a:cs typeface="Malgun Gothic"/>
                <a:sym typeface="Malgun Gothic"/>
              </a:rPr>
              <a:t>verfitting.</a:t>
            </a:r>
            <a:endParaRPr sz="2000" b="1" dirty="0">
              <a:solidFill>
                <a:schemeClr val="dk1"/>
              </a:solidFill>
              <a:latin typeface="Malgun Gothic"/>
              <a:ea typeface="Malgun Gothic"/>
              <a:cs typeface="Malgun Gothic"/>
              <a:sym typeface="Malgun Gothic"/>
            </a:endParaRPr>
          </a:p>
        </p:txBody>
      </p:sp>
      <p:sp>
        <p:nvSpPr>
          <p:cNvPr id="289" name="Google Shape;289;p42"/>
          <p:cNvSpPr/>
          <p:nvPr/>
        </p:nvSpPr>
        <p:spPr>
          <a:xfrm>
            <a:off x="5364480" y="-2"/>
            <a:ext cx="2379928" cy="6858001"/>
          </a:xfrm>
          <a:prstGeom prst="ellipse">
            <a:avLst/>
          </a:prstGeom>
          <a:noFill/>
          <a:ln w="63500" cap="flat" cmpd="sng">
            <a:solidFill>
              <a:srgbClr val="C00000">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title"/>
          </p:nvPr>
        </p:nvSpPr>
        <p:spPr>
          <a:xfrm>
            <a:off x="838200" y="365125"/>
            <a:ext cx="1064778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dirty="0">
                <a:latin typeface="Do Hyeon"/>
                <a:ea typeface="Do Hyeon"/>
                <a:cs typeface="Do Hyeon"/>
                <a:sym typeface="Do Hyeon"/>
              </a:rPr>
              <a:t>YOLOv8 Architecture ▶ </a:t>
            </a:r>
            <a:r>
              <a:rPr lang="en-US" sz="3600" b="1" dirty="0">
                <a:latin typeface="Do Hyeon"/>
                <a:ea typeface="Do Hyeon"/>
                <a:cs typeface="Do Hyeon"/>
                <a:sym typeface="Do Hyeon"/>
              </a:rPr>
              <a:t>Mosaic Augmentation</a:t>
            </a:r>
            <a:endParaRPr b="1" dirty="0">
              <a:latin typeface="Do Hyeon"/>
              <a:ea typeface="Do Hyeon"/>
              <a:cs typeface="Do Hyeon"/>
              <a:sym typeface="Do Hyeon"/>
            </a:endParaRPr>
          </a:p>
        </p:txBody>
      </p:sp>
      <p:grpSp>
        <p:nvGrpSpPr>
          <p:cNvPr id="295" name="Google Shape;295;p43"/>
          <p:cNvGrpSpPr/>
          <p:nvPr/>
        </p:nvGrpSpPr>
        <p:grpSpPr>
          <a:xfrm>
            <a:off x="224589" y="1690688"/>
            <a:ext cx="11468059" cy="4525006"/>
            <a:chOff x="144379" y="1469418"/>
            <a:chExt cx="11468059" cy="4525006"/>
          </a:xfrm>
        </p:grpSpPr>
        <p:grpSp>
          <p:nvGrpSpPr>
            <p:cNvPr id="296" name="Google Shape;296;p43"/>
            <p:cNvGrpSpPr/>
            <p:nvPr/>
          </p:nvGrpSpPr>
          <p:grpSpPr>
            <a:xfrm>
              <a:off x="144379" y="1469418"/>
              <a:ext cx="5217896" cy="4525006"/>
              <a:chOff x="0" y="1389207"/>
              <a:chExt cx="5217896" cy="4525006"/>
            </a:xfrm>
          </p:grpSpPr>
          <p:pic>
            <p:nvPicPr>
              <p:cNvPr id="297" name="Google Shape;297;p43"/>
              <p:cNvPicPr preferRelativeResize="0"/>
              <p:nvPr/>
            </p:nvPicPr>
            <p:blipFill rotWithShape="1">
              <a:blip r:embed="rId3">
                <a:alphaModFix/>
              </a:blip>
              <a:srcRect/>
              <a:stretch/>
            </p:blipFill>
            <p:spPr>
              <a:xfrm>
                <a:off x="0" y="1389207"/>
                <a:ext cx="2121839" cy="4321784"/>
              </a:xfrm>
              <a:prstGeom prst="rect">
                <a:avLst/>
              </a:prstGeom>
              <a:noFill/>
              <a:ln>
                <a:noFill/>
              </a:ln>
            </p:spPr>
          </p:pic>
          <p:pic>
            <p:nvPicPr>
              <p:cNvPr id="298" name="Google Shape;298;p43"/>
              <p:cNvPicPr preferRelativeResize="0"/>
              <p:nvPr/>
            </p:nvPicPr>
            <p:blipFill rotWithShape="1">
              <a:blip r:embed="rId4">
                <a:alphaModFix/>
              </a:blip>
              <a:srcRect/>
              <a:stretch/>
            </p:blipFill>
            <p:spPr>
              <a:xfrm>
                <a:off x="2121839" y="1389207"/>
                <a:ext cx="3096057" cy="4525006"/>
              </a:xfrm>
              <a:prstGeom prst="rect">
                <a:avLst/>
              </a:prstGeom>
              <a:noFill/>
              <a:ln>
                <a:noFill/>
              </a:ln>
            </p:spPr>
          </p:pic>
        </p:grpSp>
        <p:sp>
          <p:nvSpPr>
            <p:cNvPr id="299" name="Google Shape;299;p43"/>
            <p:cNvSpPr/>
            <p:nvPr/>
          </p:nvSpPr>
          <p:spPr>
            <a:xfrm>
              <a:off x="5582653" y="2807368"/>
              <a:ext cx="1074821" cy="1700464"/>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300" name="Google Shape;300;p43"/>
            <p:cNvPicPr preferRelativeResize="0"/>
            <p:nvPr/>
          </p:nvPicPr>
          <p:blipFill rotWithShape="1">
            <a:blip r:embed="rId5">
              <a:alphaModFix/>
            </a:blip>
            <a:srcRect/>
            <a:stretch/>
          </p:blipFill>
          <p:spPr>
            <a:xfrm>
              <a:off x="6877852" y="1807602"/>
              <a:ext cx="4734586" cy="3848637"/>
            </a:xfrm>
            <a:prstGeom prst="rect">
              <a:avLst/>
            </a:prstGeom>
            <a:noFill/>
            <a:ln>
              <a:noFill/>
            </a:ln>
          </p:spPr>
        </p:pic>
      </p:grpSp>
      <p:sp>
        <p:nvSpPr>
          <p:cNvPr id="301" name="Google Shape;301;p43"/>
          <p:cNvSpPr txBox="1"/>
          <p:nvPr/>
        </p:nvSpPr>
        <p:spPr>
          <a:xfrm>
            <a:off x="5295999" y="2197641"/>
            <a:ext cx="180854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a:solidFill>
                  <a:srgbClr val="000000"/>
                </a:solidFill>
                <a:latin typeface="Arial"/>
                <a:ea typeface="Arial"/>
                <a:cs typeface="Arial"/>
                <a:sym typeface="Arial"/>
              </a:rPr>
              <a:t>Combine </a:t>
            </a:r>
            <a:endParaRPr sz="2400" b="1">
              <a:solidFill>
                <a:srgbClr val="000000"/>
              </a:solidFill>
              <a:latin typeface="Arial"/>
              <a:ea typeface="Arial"/>
              <a:cs typeface="Arial"/>
              <a:sym typeface="Arial"/>
            </a:endParaRPr>
          </a:p>
          <a:p>
            <a:pPr marL="0" marR="0" lvl="0" indent="0" algn="ctr" rtl="0">
              <a:spcBef>
                <a:spcPts val="0"/>
              </a:spcBef>
              <a:spcAft>
                <a:spcPts val="0"/>
              </a:spcAft>
              <a:buNone/>
            </a:pPr>
            <a:r>
              <a:rPr lang="en-US" sz="2400" b="1" i="0">
                <a:solidFill>
                  <a:srgbClr val="000000"/>
                </a:solidFill>
                <a:latin typeface="Arial"/>
                <a:ea typeface="Arial"/>
                <a:cs typeface="Arial"/>
                <a:sym typeface="Arial"/>
              </a:rPr>
              <a:t>Randomly</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4"/>
          <p:cNvSpPr txBox="1">
            <a:spLocks noGrp="1"/>
          </p:cNvSpPr>
          <p:nvPr>
            <p:ph type="title"/>
          </p:nvPr>
        </p:nvSpPr>
        <p:spPr>
          <a:xfrm>
            <a:off x="838199" y="365125"/>
            <a:ext cx="1069443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algun Gothic"/>
              <a:buNone/>
            </a:pPr>
            <a:r>
              <a:rPr lang="en-US" b="1" dirty="0">
                <a:latin typeface="Do Hyeon"/>
                <a:ea typeface="Do Hyeon"/>
                <a:cs typeface="Do Hyeon"/>
                <a:sym typeface="Do Hyeon"/>
              </a:rPr>
              <a:t>YOLOv8 Architecture ▶ </a:t>
            </a:r>
            <a:r>
              <a:rPr lang="en-US" sz="3600" b="1" dirty="0">
                <a:latin typeface="Do Hyeon"/>
                <a:ea typeface="Do Hyeon"/>
                <a:cs typeface="Do Hyeon"/>
                <a:sym typeface="Do Hyeon"/>
              </a:rPr>
              <a:t>Mosaic Augmentation</a:t>
            </a:r>
            <a:endParaRPr b="1" dirty="0">
              <a:latin typeface="Do Hyeon"/>
              <a:ea typeface="Do Hyeon"/>
              <a:cs typeface="Do Hyeon"/>
              <a:sym typeface="Do Hyeon"/>
            </a:endParaRPr>
          </a:p>
        </p:txBody>
      </p:sp>
      <p:grpSp>
        <p:nvGrpSpPr>
          <p:cNvPr id="307" name="Google Shape;307;p44"/>
          <p:cNvGrpSpPr/>
          <p:nvPr/>
        </p:nvGrpSpPr>
        <p:grpSpPr>
          <a:xfrm>
            <a:off x="6721642" y="1353630"/>
            <a:ext cx="5259764" cy="2075370"/>
            <a:chOff x="144379" y="1469418"/>
            <a:chExt cx="11468059" cy="4525006"/>
          </a:xfrm>
        </p:grpSpPr>
        <p:grpSp>
          <p:nvGrpSpPr>
            <p:cNvPr id="308" name="Google Shape;308;p44"/>
            <p:cNvGrpSpPr/>
            <p:nvPr/>
          </p:nvGrpSpPr>
          <p:grpSpPr>
            <a:xfrm>
              <a:off x="144379" y="1469418"/>
              <a:ext cx="5217896" cy="4525006"/>
              <a:chOff x="0" y="1389207"/>
              <a:chExt cx="5217896" cy="4525006"/>
            </a:xfrm>
          </p:grpSpPr>
          <p:pic>
            <p:nvPicPr>
              <p:cNvPr id="309" name="Google Shape;309;p44"/>
              <p:cNvPicPr preferRelativeResize="0"/>
              <p:nvPr/>
            </p:nvPicPr>
            <p:blipFill rotWithShape="1">
              <a:blip r:embed="rId3">
                <a:alphaModFix/>
              </a:blip>
              <a:srcRect/>
              <a:stretch/>
            </p:blipFill>
            <p:spPr>
              <a:xfrm>
                <a:off x="0" y="1389207"/>
                <a:ext cx="2121839" cy="4321784"/>
              </a:xfrm>
              <a:prstGeom prst="rect">
                <a:avLst/>
              </a:prstGeom>
              <a:noFill/>
              <a:ln>
                <a:noFill/>
              </a:ln>
            </p:spPr>
          </p:pic>
          <p:pic>
            <p:nvPicPr>
              <p:cNvPr id="310" name="Google Shape;310;p44"/>
              <p:cNvPicPr preferRelativeResize="0"/>
              <p:nvPr/>
            </p:nvPicPr>
            <p:blipFill rotWithShape="1">
              <a:blip r:embed="rId4">
                <a:alphaModFix/>
              </a:blip>
              <a:srcRect/>
              <a:stretch/>
            </p:blipFill>
            <p:spPr>
              <a:xfrm>
                <a:off x="2121839" y="1389207"/>
                <a:ext cx="3096057" cy="4525006"/>
              </a:xfrm>
              <a:prstGeom prst="rect">
                <a:avLst/>
              </a:prstGeom>
              <a:noFill/>
              <a:ln>
                <a:noFill/>
              </a:ln>
            </p:spPr>
          </p:pic>
        </p:grpSp>
        <p:sp>
          <p:nvSpPr>
            <p:cNvPr id="311" name="Google Shape;311;p44"/>
            <p:cNvSpPr/>
            <p:nvPr/>
          </p:nvSpPr>
          <p:spPr>
            <a:xfrm>
              <a:off x="5582653" y="2807368"/>
              <a:ext cx="1074821" cy="1700464"/>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312" name="Google Shape;312;p44"/>
            <p:cNvPicPr preferRelativeResize="0"/>
            <p:nvPr/>
          </p:nvPicPr>
          <p:blipFill rotWithShape="1">
            <a:blip r:embed="rId5">
              <a:alphaModFix/>
            </a:blip>
            <a:srcRect/>
            <a:stretch/>
          </p:blipFill>
          <p:spPr>
            <a:xfrm>
              <a:off x="6877852" y="1807602"/>
              <a:ext cx="4734586" cy="3848637"/>
            </a:xfrm>
            <a:prstGeom prst="rect">
              <a:avLst/>
            </a:prstGeom>
            <a:noFill/>
            <a:ln>
              <a:noFill/>
            </a:ln>
          </p:spPr>
        </p:pic>
      </p:grpSp>
      <p:sp>
        <p:nvSpPr>
          <p:cNvPr id="313" name="Google Shape;313;p44"/>
          <p:cNvSpPr txBox="1"/>
          <p:nvPr/>
        </p:nvSpPr>
        <p:spPr>
          <a:xfrm>
            <a:off x="483636" y="2341103"/>
            <a:ext cx="10946364"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Malgun Gothic"/>
                <a:ea typeface="Malgun Gothic"/>
                <a:cs typeface="Malgun Gothic"/>
                <a:sym typeface="Malgun Gothic"/>
              </a:rPr>
              <a:t>Make Images &amp; Objects </a:t>
            </a:r>
            <a:r>
              <a:rPr lang="en-US" sz="2800" b="1" dirty="0">
                <a:solidFill>
                  <a:schemeClr val="dk1"/>
                </a:solidFill>
                <a:latin typeface="Malgun Gothic"/>
                <a:ea typeface="Malgun Gothic"/>
                <a:cs typeface="Malgun Gothic"/>
                <a:sym typeface="Malgun Gothic"/>
              </a:rPr>
              <a:t>Smaller</a:t>
            </a:r>
            <a:endParaRPr dirty="0"/>
          </a:p>
          <a:p>
            <a:pPr marL="0" marR="0" lvl="0" indent="0" algn="l" rtl="0">
              <a:spcBef>
                <a:spcPts val="0"/>
              </a:spcBef>
              <a:spcAft>
                <a:spcPts val="0"/>
              </a:spcAft>
              <a:buNone/>
            </a:pPr>
            <a:endParaRPr sz="10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2800" dirty="0">
                <a:solidFill>
                  <a:schemeClr val="dk1"/>
                </a:solidFill>
                <a:latin typeface="Malgun Gothic"/>
                <a:ea typeface="Malgun Gothic"/>
                <a:cs typeface="Malgun Gothic"/>
                <a:sym typeface="Malgun Gothic"/>
              </a:rPr>
              <a:t>                   </a:t>
            </a:r>
            <a:r>
              <a:rPr lang="en-US" sz="3600" b="1" dirty="0">
                <a:solidFill>
                  <a:schemeClr val="dk1"/>
                </a:solidFill>
                <a:latin typeface="Malgun Gothic"/>
                <a:ea typeface="Malgun Gothic"/>
                <a:cs typeface="Malgun Gothic"/>
                <a:sym typeface="Malgun Gothic"/>
              </a:rPr>
              <a:t>↓</a:t>
            </a:r>
            <a:endParaRPr sz="3600" b="1"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000" dirty="0">
              <a:solidFill>
                <a:schemeClr val="dk1"/>
              </a:solidFill>
              <a:latin typeface="Malgun Gothic"/>
              <a:ea typeface="Malgun Gothic"/>
              <a:cs typeface="Malgun Gothic"/>
              <a:sym typeface="Malgun Gothic"/>
            </a:endParaRPr>
          </a:p>
          <a:p>
            <a:pPr marL="457200" marR="0" lvl="0" indent="-457200" algn="l" rtl="0">
              <a:spcBef>
                <a:spcPts val="0"/>
              </a:spcBef>
              <a:spcAft>
                <a:spcPts val="0"/>
              </a:spcAft>
              <a:buClr>
                <a:schemeClr val="dk1"/>
              </a:buClr>
              <a:buSzPts val="2800"/>
              <a:buFont typeface="Noto Sans Symbols"/>
              <a:buChar char="✔"/>
            </a:pPr>
            <a:r>
              <a:rPr lang="en-US" sz="2800" dirty="0">
                <a:solidFill>
                  <a:schemeClr val="dk1"/>
                </a:solidFill>
                <a:latin typeface="Malgun Gothic"/>
                <a:ea typeface="Malgun Gothic"/>
                <a:cs typeface="Malgun Gothic"/>
                <a:sym typeface="Malgun Gothic"/>
              </a:rPr>
              <a:t> Help to Overcome YOLO’s </a:t>
            </a:r>
            <a:r>
              <a:rPr lang="en-US" sz="2800" b="1" u="sng" dirty="0">
                <a:solidFill>
                  <a:schemeClr val="dk1"/>
                </a:solidFill>
                <a:latin typeface="Malgun Gothic"/>
                <a:ea typeface="Malgun Gothic"/>
                <a:cs typeface="Malgun Gothic"/>
                <a:sym typeface="Malgun Gothic"/>
              </a:rPr>
              <a:t>Shortcoming</a:t>
            </a:r>
            <a:r>
              <a:rPr lang="en-US" sz="2800" dirty="0">
                <a:solidFill>
                  <a:schemeClr val="dk1"/>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2800" dirty="0">
                <a:solidFill>
                  <a:schemeClr val="dk1"/>
                </a:solidFill>
                <a:latin typeface="Malgun Gothic"/>
                <a:ea typeface="Malgun Gothic"/>
                <a:cs typeface="Malgun Gothic"/>
                <a:sym typeface="Malgun Gothic"/>
              </a:rPr>
              <a:t>					   → Difficult to Detect Small Objects</a:t>
            </a:r>
            <a:endParaRPr dirty="0"/>
          </a:p>
          <a:p>
            <a:pPr marL="0" marR="0" lvl="0" indent="0" algn="l" rtl="0">
              <a:spcBef>
                <a:spcPts val="0"/>
              </a:spcBef>
              <a:spcAft>
                <a:spcPts val="0"/>
              </a:spcAft>
              <a:buNone/>
            </a:pPr>
            <a:endParaRPr sz="2800" dirty="0">
              <a:solidFill>
                <a:schemeClr val="dk1"/>
              </a:solidFill>
              <a:latin typeface="Malgun Gothic"/>
              <a:ea typeface="Malgun Gothic"/>
              <a:cs typeface="Malgun Gothic"/>
              <a:sym typeface="Malgun Gothic"/>
            </a:endParaRPr>
          </a:p>
          <a:p>
            <a:pPr marL="457200" marR="0" lvl="0" indent="-457200" algn="l" rtl="0">
              <a:spcBef>
                <a:spcPts val="0"/>
              </a:spcBef>
              <a:spcAft>
                <a:spcPts val="0"/>
              </a:spcAft>
              <a:buClr>
                <a:schemeClr val="dk1"/>
              </a:buClr>
              <a:buSzPts val="2800"/>
              <a:buFont typeface="Noto Sans Symbols"/>
              <a:buChar char="✔"/>
            </a:pPr>
            <a:r>
              <a:rPr lang="en-US" sz="2800" dirty="0">
                <a:solidFill>
                  <a:schemeClr val="dk1"/>
                </a:solidFill>
                <a:latin typeface="Malgun Gothic"/>
                <a:ea typeface="Malgun Gothic"/>
                <a:cs typeface="Malgun Gothic"/>
                <a:sym typeface="Malgun Gothic"/>
              </a:rPr>
              <a:t> Effect of learning </a:t>
            </a:r>
            <a:r>
              <a:rPr lang="en-US" sz="2800" b="1" dirty="0">
                <a:solidFill>
                  <a:schemeClr val="dk1"/>
                </a:solidFill>
                <a:latin typeface="Malgun Gothic"/>
                <a:ea typeface="Malgun Gothic"/>
                <a:cs typeface="Malgun Gothic"/>
                <a:sym typeface="Malgun Gothic"/>
              </a:rPr>
              <a:t>Four Images with One Image</a:t>
            </a:r>
            <a:endParaRPr sz="2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2800" dirty="0">
                <a:solidFill>
                  <a:schemeClr val="dk1"/>
                </a:solidFill>
                <a:latin typeface="Malgun Gothic"/>
                <a:ea typeface="Malgun Gothic"/>
                <a:cs typeface="Malgun Gothic"/>
                <a:sym typeface="Malgun Gothic"/>
              </a:rPr>
              <a:t>	→ It makes Easy to learn with Small Batch size</a:t>
            </a:r>
            <a:endParaRPr sz="2800" dirty="0">
              <a:solidFill>
                <a:schemeClr val="dk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5"/>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latin typeface="Do Hyeon"/>
                <a:ea typeface="Do Hyeon"/>
                <a:cs typeface="Do Hyeon"/>
                <a:sym typeface="Do Hyeon"/>
              </a:rPr>
              <a:t>Tasks and Modes</a:t>
            </a:r>
            <a:endParaRPr>
              <a:latin typeface="Do Hyeon"/>
              <a:ea typeface="Do Hyeon"/>
              <a:cs typeface="Do Hyeon"/>
              <a:sym typeface="Do Hyeon"/>
            </a:endParaRPr>
          </a:p>
        </p:txBody>
      </p:sp>
      <p:sp>
        <p:nvSpPr>
          <p:cNvPr id="319" name="Google Shape;319;p45"/>
          <p:cNvSpPr txBox="1">
            <a:spLocks noGrp="1"/>
          </p:cNvSpPr>
          <p:nvPr>
            <p:ph type="subTitle" idx="1"/>
          </p:nvPr>
        </p:nvSpPr>
        <p:spPr>
          <a:xfrm>
            <a:off x="1524000" y="4837063"/>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i="1">
                <a:latin typeface="Do Hyeon"/>
                <a:ea typeface="Do Hyeon"/>
                <a:cs typeface="Do Hyeon"/>
                <a:sym typeface="Do Hyeon"/>
              </a:rPr>
              <a:t>Nayoung Choi</a:t>
            </a:r>
            <a:endParaRPr i="1">
              <a:latin typeface="Do Hyeon"/>
              <a:ea typeface="Do Hyeon"/>
              <a:cs typeface="Do Hyeon"/>
              <a:sym typeface="Do Hye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3 Tasks of YOLO</a:t>
            </a:r>
            <a:endParaRPr sz="3630">
              <a:latin typeface="Do Hyeon"/>
              <a:ea typeface="Do Hyeon"/>
              <a:cs typeface="Do Hyeon"/>
              <a:sym typeface="Do Hyeon"/>
            </a:endParaRPr>
          </a:p>
        </p:txBody>
      </p:sp>
      <p:sp>
        <p:nvSpPr>
          <p:cNvPr id="325" name="Google Shape;325;p4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609600" lvl="0" indent="-508000" algn="l" rtl="0">
              <a:spcBef>
                <a:spcPts val="0"/>
              </a:spcBef>
              <a:spcAft>
                <a:spcPts val="0"/>
              </a:spcAft>
              <a:buSzPts val="3200"/>
              <a:buChar char="-"/>
            </a:pPr>
            <a:r>
              <a:rPr lang="en-US" sz="3200"/>
              <a:t>Classify</a:t>
            </a:r>
            <a:endParaRPr sz="3200"/>
          </a:p>
          <a:p>
            <a:pPr marL="609600" lvl="0" indent="-508000" algn="l" rtl="0">
              <a:spcBef>
                <a:spcPts val="0"/>
              </a:spcBef>
              <a:spcAft>
                <a:spcPts val="0"/>
              </a:spcAft>
              <a:buSzPts val="3200"/>
              <a:buChar char="-"/>
            </a:pPr>
            <a:r>
              <a:rPr lang="en-US" sz="3200"/>
              <a:t>Detect</a:t>
            </a:r>
            <a:endParaRPr sz="3200"/>
          </a:p>
          <a:p>
            <a:pPr marL="609600" lvl="0" indent="-508000" algn="l" rtl="0">
              <a:spcBef>
                <a:spcPts val="0"/>
              </a:spcBef>
              <a:spcAft>
                <a:spcPts val="0"/>
              </a:spcAft>
              <a:buSzPts val="3200"/>
              <a:buChar char="-"/>
            </a:pPr>
            <a:r>
              <a:rPr lang="en-US" sz="3200"/>
              <a:t>Segment</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latin typeface="Do Hyeon"/>
                <a:ea typeface="Do Hyeon"/>
                <a:cs typeface="Do Hyeon"/>
                <a:sym typeface="Do Hyeon"/>
              </a:rPr>
              <a:t> Introduction</a:t>
            </a:r>
            <a:endParaRPr>
              <a:latin typeface="Do Hyeon"/>
              <a:ea typeface="Do Hyeon"/>
              <a:cs typeface="Do Hyeon"/>
              <a:sym typeface="Do Hyeon"/>
            </a:endParaRPr>
          </a:p>
        </p:txBody>
      </p:sp>
      <p:sp>
        <p:nvSpPr>
          <p:cNvPr id="159" name="Google Shape;159;p29"/>
          <p:cNvSpPr txBox="1">
            <a:spLocks noGrp="1"/>
          </p:cNvSpPr>
          <p:nvPr>
            <p:ph type="subTitle" idx="1"/>
          </p:nvPr>
        </p:nvSpPr>
        <p:spPr>
          <a:xfrm>
            <a:off x="1524000" y="4837063"/>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i="1">
                <a:latin typeface="Do Hyeon"/>
                <a:ea typeface="Do Hyeon"/>
                <a:cs typeface="Do Hyeon"/>
                <a:sym typeface="Do Hyeon"/>
              </a:rPr>
              <a:t>Jongwoo Lee</a:t>
            </a:r>
            <a:endParaRPr i="1">
              <a:latin typeface="Do Hyeon"/>
              <a:ea typeface="Do Hyeon"/>
              <a:cs typeface="Do Hyeon"/>
              <a:sym typeface="Do Hyeo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415650" y="1196023"/>
            <a:ext cx="11360700" cy="5174100"/>
          </a:xfrm>
          <a:prstGeom prst="rect">
            <a:avLst/>
          </a:prstGeom>
        </p:spPr>
        <p:txBody>
          <a:bodyPr spcFirstLastPara="1" wrap="square" lIns="121900" tIns="121900" rIns="121900" bIns="121900" anchor="t" anchorCtr="0">
            <a:normAutofit/>
          </a:bodyPr>
          <a:lstStyle/>
          <a:p>
            <a:pPr marL="0" lvl="0" indent="0" algn="l" rtl="0">
              <a:lnSpc>
                <a:spcPct val="130434"/>
              </a:lnSpc>
              <a:spcBef>
                <a:spcPts val="1900"/>
              </a:spcBef>
              <a:spcAft>
                <a:spcPts val="0"/>
              </a:spcAft>
              <a:buClr>
                <a:schemeClr val="dk1"/>
              </a:buClr>
              <a:buSzPts val="1500"/>
              <a:buFont typeface="Arial"/>
              <a:buNone/>
            </a:pPr>
            <a:r>
              <a:rPr lang="en-US" sz="4088" b="1" u="sng">
                <a:solidFill>
                  <a:srgbClr val="292929"/>
                </a:solidFill>
                <a:highlight>
                  <a:srgbClr val="FFFFFF"/>
                </a:highlight>
              </a:rPr>
              <a:t>Image Classification</a:t>
            </a:r>
            <a:r>
              <a:rPr lang="en-US" sz="4088" b="1">
                <a:solidFill>
                  <a:srgbClr val="292929"/>
                </a:solidFill>
                <a:highlight>
                  <a:srgbClr val="FFFFFF"/>
                </a:highlight>
              </a:rPr>
              <a:t>  ??</a:t>
            </a:r>
            <a:endParaRPr sz="4088" b="1">
              <a:solidFill>
                <a:srgbClr val="292929"/>
              </a:solidFill>
              <a:highlight>
                <a:srgbClr val="FFFFFF"/>
              </a:highlight>
            </a:endParaRPr>
          </a:p>
          <a:p>
            <a:pPr marL="0" lvl="0" indent="0" algn="l" rtl="0">
              <a:lnSpc>
                <a:spcPct val="130434"/>
              </a:lnSpc>
              <a:spcBef>
                <a:spcPts val="1900"/>
              </a:spcBef>
              <a:spcAft>
                <a:spcPts val="0"/>
              </a:spcAft>
              <a:buClr>
                <a:schemeClr val="dk1"/>
              </a:buClr>
              <a:buSzPts val="1500"/>
              <a:buFont typeface="Arial"/>
              <a:buNone/>
            </a:pPr>
            <a:r>
              <a:rPr lang="en-US" sz="4088" b="1">
                <a:solidFill>
                  <a:srgbClr val="292929"/>
                </a:solidFill>
                <a:highlight>
                  <a:srgbClr val="FFFFFF"/>
                </a:highlight>
              </a:rPr>
              <a:t> 	</a:t>
            </a:r>
            <a:r>
              <a:rPr lang="en-US" sz="4088" b="1" u="sng">
                <a:solidFill>
                  <a:srgbClr val="292929"/>
                </a:solidFill>
                <a:highlight>
                  <a:srgbClr val="FFFFFF"/>
                </a:highlight>
              </a:rPr>
              <a:t>Object Detection </a:t>
            </a:r>
            <a:r>
              <a:rPr lang="en-US" sz="4088" b="1">
                <a:solidFill>
                  <a:srgbClr val="292929"/>
                </a:solidFill>
                <a:highlight>
                  <a:srgbClr val="FFFFFF"/>
                </a:highlight>
              </a:rPr>
              <a:t> ??</a:t>
            </a:r>
            <a:endParaRPr sz="4088" b="1">
              <a:solidFill>
                <a:srgbClr val="292929"/>
              </a:solidFill>
              <a:highlight>
                <a:srgbClr val="FFFFFF"/>
              </a:highlight>
            </a:endParaRPr>
          </a:p>
          <a:p>
            <a:pPr marL="0" lvl="0" indent="0" algn="l" rtl="0">
              <a:lnSpc>
                <a:spcPct val="130434"/>
              </a:lnSpc>
              <a:spcBef>
                <a:spcPts val="1900"/>
              </a:spcBef>
              <a:spcAft>
                <a:spcPts val="0"/>
              </a:spcAft>
              <a:buClr>
                <a:schemeClr val="dk1"/>
              </a:buClr>
              <a:buSzPts val="1500"/>
              <a:buFont typeface="Arial"/>
              <a:buNone/>
            </a:pPr>
            <a:r>
              <a:rPr lang="en-US" sz="4088" b="1">
                <a:solidFill>
                  <a:srgbClr val="292929"/>
                </a:solidFill>
                <a:highlight>
                  <a:srgbClr val="FFFFFF"/>
                </a:highlight>
              </a:rPr>
              <a:t> 		</a:t>
            </a:r>
            <a:r>
              <a:rPr lang="en-US" sz="4088" b="1" u="sng">
                <a:solidFill>
                  <a:srgbClr val="292929"/>
                </a:solidFill>
                <a:highlight>
                  <a:srgbClr val="FFFFFF"/>
                </a:highlight>
              </a:rPr>
              <a:t>Image Segmentation</a:t>
            </a:r>
            <a:r>
              <a:rPr lang="en-US" sz="4088" b="1">
                <a:solidFill>
                  <a:srgbClr val="292929"/>
                </a:solidFill>
                <a:highlight>
                  <a:srgbClr val="FFFFFF"/>
                </a:highlight>
              </a:rPr>
              <a:t>  ??</a:t>
            </a:r>
            <a:endParaRPr sz="4088" b="1">
              <a:solidFill>
                <a:srgbClr val="292929"/>
              </a:solidFill>
              <a:highlight>
                <a:srgbClr val="FFFFFF"/>
              </a:highlight>
            </a:endParaRPr>
          </a:p>
          <a:p>
            <a:pPr marL="0" lvl="0" indent="0" algn="l" rtl="0">
              <a:spcBef>
                <a:spcPts val="0"/>
              </a:spcBef>
              <a:spcAft>
                <a:spcPts val="0"/>
              </a:spcAft>
              <a:buNone/>
            </a:pPr>
            <a:r>
              <a:rPr lang="en-US"/>
              <a:t> </a:t>
            </a:r>
            <a:endParaRPr/>
          </a:p>
        </p:txBody>
      </p:sp>
      <p:pic>
        <p:nvPicPr>
          <p:cNvPr id="331" name="Google Shape;331;p47"/>
          <p:cNvPicPr preferRelativeResize="0"/>
          <p:nvPr/>
        </p:nvPicPr>
        <p:blipFill>
          <a:blip r:embed="rId3">
            <a:alphaModFix/>
          </a:blip>
          <a:stretch>
            <a:fillRect/>
          </a:stretch>
        </p:blipFill>
        <p:spPr>
          <a:xfrm>
            <a:off x="7722675" y="765600"/>
            <a:ext cx="4053675" cy="3990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Classify</a:t>
            </a:r>
            <a:endParaRPr sz="3630">
              <a:latin typeface="Do Hyeon"/>
              <a:ea typeface="Do Hyeon"/>
              <a:cs typeface="Do Hyeon"/>
              <a:sym typeface="Do Hyeon"/>
            </a:endParaRPr>
          </a:p>
        </p:txBody>
      </p:sp>
      <p:sp>
        <p:nvSpPr>
          <p:cNvPr id="337" name="Google Shape;337;p4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38" name="Google Shape;338;p48"/>
          <p:cNvPicPr preferRelativeResize="0"/>
          <p:nvPr/>
        </p:nvPicPr>
        <p:blipFill>
          <a:blip r:embed="rId3">
            <a:alphaModFix/>
          </a:blip>
          <a:stretch>
            <a:fillRect/>
          </a:stretch>
        </p:blipFill>
        <p:spPr>
          <a:xfrm>
            <a:off x="1687067" y="2155800"/>
            <a:ext cx="4408933" cy="2923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Classify</a:t>
            </a:r>
            <a:endParaRPr sz="3630">
              <a:latin typeface="Do Hyeon"/>
              <a:ea typeface="Do Hyeon"/>
              <a:cs typeface="Do Hyeon"/>
              <a:sym typeface="Do Hyeon"/>
            </a:endParaRPr>
          </a:p>
        </p:txBody>
      </p:sp>
      <p:sp>
        <p:nvSpPr>
          <p:cNvPr id="344" name="Google Shape;344;p4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45" name="Google Shape;345;p49"/>
          <p:cNvPicPr preferRelativeResize="0"/>
          <p:nvPr/>
        </p:nvPicPr>
        <p:blipFill>
          <a:blip r:embed="rId3">
            <a:alphaModFix/>
          </a:blip>
          <a:stretch>
            <a:fillRect/>
          </a:stretch>
        </p:blipFill>
        <p:spPr>
          <a:xfrm>
            <a:off x="6186267" y="1801335"/>
            <a:ext cx="4920867" cy="3870567"/>
          </a:xfrm>
          <a:prstGeom prst="rect">
            <a:avLst/>
          </a:prstGeom>
          <a:noFill/>
          <a:ln>
            <a:noFill/>
          </a:ln>
        </p:spPr>
      </p:pic>
      <p:pic>
        <p:nvPicPr>
          <p:cNvPr id="346" name="Google Shape;346;p49"/>
          <p:cNvPicPr preferRelativeResize="0"/>
          <p:nvPr/>
        </p:nvPicPr>
        <p:blipFill>
          <a:blip r:embed="rId4">
            <a:alphaModFix/>
          </a:blip>
          <a:stretch>
            <a:fillRect/>
          </a:stretch>
        </p:blipFill>
        <p:spPr>
          <a:xfrm>
            <a:off x="1687067" y="2155800"/>
            <a:ext cx="4408934" cy="29233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Object Detection</a:t>
            </a:r>
            <a:endParaRPr sz="3630">
              <a:latin typeface="Do Hyeon"/>
              <a:ea typeface="Do Hyeon"/>
              <a:cs typeface="Do Hyeon"/>
              <a:sym typeface="Do Hyeon"/>
            </a:endParaRPr>
          </a:p>
        </p:txBody>
      </p:sp>
      <p:sp>
        <p:nvSpPr>
          <p:cNvPr id="352" name="Google Shape;352;p5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53" name="Google Shape;353;p50"/>
          <p:cNvPicPr preferRelativeResize="0"/>
          <p:nvPr/>
        </p:nvPicPr>
        <p:blipFill>
          <a:blip r:embed="rId3">
            <a:alphaModFix/>
          </a:blip>
          <a:stretch>
            <a:fillRect/>
          </a:stretch>
        </p:blipFill>
        <p:spPr>
          <a:xfrm>
            <a:off x="1438425" y="1597800"/>
            <a:ext cx="10069075" cy="438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Segment</a:t>
            </a:r>
            <a:endParaRPr>
              <a:latin typeface="Do Hyeon"/>
              <a:ea typeface="Do Hyeon"/>
              <a:cs typeface="Do Hyeon"/>
              <a:sym typeface="Do Hyeon"/>
            </a:endParaRPr>
          </a:p>
        </p:txBody>
      </p:sp>
      <p:sp>
        <p:nvSpPr>
          <p:cNvPr id="359" name="Google Shape;359;p5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60" name="Google Shape;360;p51"/>
          <p:cNvPicPr preferRelativeResize="0"/>
          <p:nvPr/>
        </p:nvPicPr>
        <p:blipFill rotWithShape="1">
          <a:blip r:embed="rId3">
            <a:alphaModFix/>
          </a:blip>
          <a:srcRect l="32292" t="38722" r="11971" b="33714"/>
          <a:stretch/>
        </p:blipFill>
        <p:spPr>
          <a:xfrm>
            <a:off x="415600" y="1536633"/>
            <a:ext cx="11360800" cy="31601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Segment</a:t>
            </a:r>
            <a:endParaRPr>
              <a:latin typeface="Do Hyeon"/>
              <a:ea typeface="Do Hyeon"/>
              <a:cs typeface="Do Hyeon"/>
              <a:sym typeface="Do Hyeon"/>
            </a:endParaRPr>
          </a:p>
        </p:txBody>
      </p:sp>
      <p:sp>
        <p:nvSpPr>
          <p:cNvPr id="366" name="Google Shape;366;p52"/>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67" name="Google Shape;367;p52"/>
          <p:cNvPicPr preferRelativeResize="0"/>
          <p:nvPr/>
        </p:nvPicPr>
        <p:blipFill>
          <a:blip r:embed="rId3">
            <a:alphaModFix/>
          </a:blip>
          <a:stretch>
            <a:fillRect/>
          </a:stretch>
        </p:blipFill>
        <p:spPr>
          <a:xfrm>
            <a:off x="2286000" y="1624667"/>
            <a:ext cx="7620000" cy="455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Models of YOLO</a:t>
            </a:r>
            <a:endParaRPr>
              <a:latin typeface="Do Hyeon"/>
              <a:ea typeface="Do Hyeon"/>
              <a:cs typeface="Do Hyeon"/>
              <a:sym typeface="Do Hyeon"/>
            </a:endParaRPr>
          </a:p>
        </p:txBody>
      </p:sp>
      <p:sp>
        <p:nvSpPr>
          <p:cNvPr id="373" name="Google Shape;373;p5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609600" lvl="0" indent="-457200" algn="l" rtl="0">
              <a:spcBef>
                <a:spcPts val="0"/>
              </a:spcBef>
              <a:spcAft>
                <a:spcPts val="0"/>
              </a:spcAft>
              <a:buSzPts val="2400"/>
              <a:buChar char="-"/>
            </a:pPr>
            <a:r>
              <a:rPr lang="en-US"/>
              <a:t>Train</a:t>
            </a:r>
            <a:endParaRPr/>
          </a:p>
          <a:p>
            <a:pPr marL="609600" lvl="0" indent="-457200" algn="l" rtl="0">
              <a:spcBef>
                <a:spcPts val="0"/>
              </a:spcBef>
              <a:spcAft>
                <a:spcPts val="0"/>
              </a:spcAft>
              <a:buSzPts val="2400"/>
              <a:buChar char="-"/>
            </a:pPr>
            <a:r>
              <a:rPr lang="en-US"/>
              <a:t>Val</a:t>
            </a:r>
            <a:endParaRPr/>
          </a:p>
          <a:p>
            <a:pPr marL="609600" lvl="0" indent="-457200" algn="l" rtl="0">
              <a:spcBef>
                <a:spcPts val="0"/>
              </a:spcBef>
              <a:spcAft>
                <a:spcPts val="0"/>
              </a:spcAft>
              <a:buSzPts val="2400"/>
              <a:buChar char="-"/>
            </a:pPr>
            <a:r>
              <a:rPr lang="en-US"/>
              <a:t>Predict</a:t>
            </a:r>
            <a:endParaRPr/>
          </a:p>
          <a:p>
            <a:pPr marL="609600" lvl="0" indent="-457200" algn="l" rtl="0">
              <a:spcBef>
                <a:spcPts val="0"/>
              </a:spcBef>
              <a:spcAft>
                <a:spcPts val="0"/>
              </a:spcAft>
              <a:buSzPts val="2400"/>
              <a:buChar char="-"/>
            </a:pPr>
            <a:r>
              <a:rPr lang="en-US"/>
              <a:t>Export</a:t>
            </a:r>
            <a:endParaRPr/>
          </a:p>
          <a:p>
            <a:pPr marL="609600" lvl="0" indent="-457200" algn="l" rtl="0">
              <a:spcBef>
                <a:spcPts val="0"/>
              </a:spcBef>
              <a:spcAft>
                <a:spcPts val="0"/>
              </a:spcAft>
              <a:buSzPts val="2400"/>
              <a:buChar char="-"/>
            </a:pPr>
            <a:r>
              <a:rPr lang="en-US"/>
              <a:t>Track</a:t>
            </a:r>
            <a:endParaRPr/>
          </a:p>
          <a:p>
            <a:pPr marL="609600" lvl="0" indent="-457200" algn="l" rtl="0">
              <a:spcBef>
                <a:spcPts val="0"/>
              </a:spcBef>
              <a:spcAft>
                <a:spcPts val="0"/>
              </a:spcAft>
              <a:buSzPts val="2400"/>
              <a:buChar char="-"/>
            </a:pPr>
            <a:r>
              <a:rPr lang="en-US"/>
              <a:t>BenchMark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Train</a:t>
            </a:r>
            <a:endParaRPr>
              <a:latin typeface="Do Hyeon"/>
              <a:ea typeface="Do Hyeon"/>
              <a:cs typeface="Do Hyeon"/>
              <a:sym typeface="Do Hyeon"/>
            </a:endParaRPr>
          </a:p>
        </p:txBody>
      </p:sp>
      <p:sp>
        <p:nvSpPr>
          <p:cNvPr id="379" name="Google Shape;379;p5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80" name="Google Shape;380;p54"/>
          <p:cNvPicPr preferRelativeResize="0"/>
          <p:nvPr/>
        </p:nvPicPr>
        <p:blipFill rotWithShape="1">
          <a:blip r:embed="rId3">
            <a:alphaModFix/>
          </a:blip>
          <a:srcRect l="26266" t="35307" r="27219" b="35307"/>
          <a:stretch/>
        </p:blipFill>
        <p:spPr>
          <a:xfrm>
            <a:off x="415600" y="1536633"/>
            <a:ext cx="11360800" cy="4037245"/>
          </a:xfrm>
          <a:prstGeom prst="rect">
            <a:avLst/>
          </a:prstGeom>
          <a:noFill/>
          <a:ln>
            <a:noFill/>
          </a:ln>
        </p:spPr>
      </p:pic>
      <p:sp>
        <p:nvSpPr>
          <p:cNvPr id="381" name="Google Shape;381;p54"/>
          <p:cNvSpPr/>
          <p:nvPr/>
        </p:nvSpPr>
        <p:spPr>
          <a:xfrm>
            <a:off x="1530933" y="4545967"/>
            <a:ext cx="765600" cy="374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Val</a:t>
            </a:r>
            <a:endParaRPr>
              <a:latin typeface="Do Hyeon"/>
              <a:ea typeface="Do Hyeon"/>
              <a:cs typeface="Do Hyeon"/>
              <a:sym typeface="Do Hyeon"/>
            </a:endParaRPr>
          </a:p>
        </p:txBody>
      </p:sp>
      <p:sp>
        <p:nvSpPr>
          <p:cNvPr id="387" name="Google Shape;387;p55"/>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88" name="Google Shape;388;p55"/>
          <p:cNvPicPr preferRelativeResize="0"/>
          <p:nvPr/>
        </p:nvPicPr>
        <p:blipFill rotWithShape="1">
          <a:blip r:embed="rId3">
            <a:alphaModFix/>
          </a:blip>
          <a:srcRect l="26523" t="33575" r="27349" b="32348"/>
          <a:stretch/>
        </p:blipFill>
        <p:spPr>
          <a:xfrm>
            <a:off x="415600" y="1536633"/>
            <a:ext cx="11360800" cy="4720784"/>
          </a:xfrm>
          <a:prstGeom prst="rect">
            <a:avLst/>
          </a:prstGeom>
          <a:noFill/>
          <a:ln>
            <a:noFill/>
          </a:ln>
        </p:spPr>
      </p:pic>
      <p:sp>
        <p:nvSpPr>
          <p:cNvPr id="389" name="Google Shape;389;p55"/>
          <p:cNvSpPr/>
          <p:nvPr/>
        </p:nvSpPr>
        <p:spPr>
          <a:xfrm>
            <a:off x="1921500" y="4217900"/>
            <a:ext cx="1031200" cy="374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latin typeface="Do Hyeon"/>
                <a:ea typeface="Do Hyeon"/>
                <a:cs typeface="Do Hyeon"/>
                <a:sym typeface="Do Hyeon"/>
              </a:rPr>
              <a:t>Predict</a:t>
            </a:r>
            <a:endParaRPr>
              <a:latin typeface="Do Hyeon"/>
              <a:ea typeface="Do Hyeon"/>
              <a:cs typeface="Do Hyeon"/>
              <a:sym typeface="Do Hyeon"/>
            </a:endParaRPr>
          </a:p>
        </p:txBody>
      </p:sp>
      <p:sp>
        <p:nvSpPr>
          <p:cNvPr id="395" name="Google Shape;395;p5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96" name="Google Shape;396;p56"/>
          <p:cNvPicPr preferRelativeResize="0"/>
          <p:nvPr/>
        </p:nvPicPr>
        <p:blipFill rotWithShape="1">
          <a:blip r:embed="rId3">
            <a:alphaModFix/>
          </a:blip>
          <a:srcRect l="26395" t="35309" r="27093" b="39405"/>
          <a:stretch/>
        </p:blipFill>
        <p:spPr>
          <a:xfrm>
            <a:off x="415600" y="1536633"/>
            <a:ext cx="11360800" cy="3473978"/>
          </a:xfrm>
          <a:prstGeom prst="rect">
            <a:avLst/>
          </a:prstGeom>
          <a:noFill/>
          <a:ln>
            <a:noFill/>
          </a:ln>
        </p:spPr>
      </p:pic>
      <p:cxnSp>
        <p:nvCxnSpPr>
          <p:cNvPr id="397" name="Google Shape;397;p56"/>
          <p:cNvCxnSpPr/>
          <p:nvPr/>
        </p:nvCxnSpPr>
        <p:spPr>
          <a:xfrm>
            <a:off x="1359100" y="3796100"/>
            <a:ext cx="718800" cy="500000"/>
          </a:xfrm>
          <a:prstGeom prst="straightConnector1">
            <a:avLst/>
          </a:prstGeom>
          <a:noFill/>
          <a:ln w="28575" cap="flat" cmpd="sng">
            <a:solidFill>
              <a:srgbClr val="FF0000"/>
            </a:solidFill>
            <a:prstDash val="solid"/>
            <a:round/>
            <a:headEnd type="none" w="med" len="med"/>
            <a:tailEnd type="triangle" w="med" len="med"/>
          </a:ln>
        </p:spPr>
      </p:cxnSp>
      <p:cxnSp>
        <p:nvCxnSpPr>
          <p:cNvPr id="398" name="Google Shape;398;p56"/>
          <p:cNvCxnSpPr/>
          <p:nvPr/>
        </p:nvCxnSpPr>
        <p:spPr>
          <a:xfrm>
            <a:off x="1015433" y="3796100"/>
            <a:ext cx="3186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4"/>
        <p:cNvGrpSpPr/>
        <p:nvPr/>
      </p:nvGrpSpPr>
      <p:grpSpPr>
        <a:xfrm>
          <a:off x="0" y="0"/>
          <a:ext cx="0" cy="0"/>
          <a:chOff x="0" y="0"/>
          <a:chExt cx="0" cy="0"/>
        </a:xfrm>
      </p:grpSpPr>
      <p:sp>
        <p:nvSpPr>
          <p:cNvPr id="165" name="Google Shape;165;p30"/>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nvGrpSpPr>
          <p:cNvPr id="166" name="Google Shape;166;p30"/>
          <p:cNvGrpSpPr/>
          <p:nvPr/>
        </p:nvGrpSpPr>
        <p:grpSpPr>
          <a:xfrm>
            <a:off x="-2" y="-1"/>
            <a:ext cx="4581526" cy="6858002"/>
            <a:chOff x="-2" y="-1"/>
            <a:chExt cx="4581526" cy="6858002"/>
          </a:xfrm>
        </p:grpSpPr>
        <p:grpSp>
          <p:nvGrpSpPr>
            <p:cNvPr id="167" name="Google Shape;167;p30"/>
            <p:cNvGrpSpPr/>
            <p:nvPr/>
          </p:nvGrpSpPr>
          <p:grpSpPr>
            <a:xfrm>
              <a:off x="-2" y="-1"/>
              <a:ext cx="4572002" cy="6858002"/>
              <a:chOff x="-2" y="-1"/>
              <a:chExt cx="4572002" cy="6858002"/>
            </a:xfrm>
          </p:grpSpPr>
          <p:sp>
            <p:nvSpPr>
              <p:cNvPr id="168" name="Google Shape;168;p30"/>
              <p:cNvSpPr/>
              <p:nvPr/>
            </p:nvSpPr>
            <p:spPr>
              <a:xfrm>
                <a:off x="-2" y="-1"/>
                <a:ext cx="4572002" cy="6858002"/>
              </a:xfrm>
              <a:custGeom>
                <a:avLst/>
                <a:gdLst/>
                <a:ahLst/>
                <a:cxnLst/>
                <a:rect l="l" t="t" r="r" b="b"/>
                <a:pathLst>
                  <a:path w="4572002" h="6858002" extrusionOk="0">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69" name="Google Shape;169;p30"/>
              <p:cNvSpPr/>
              <p:nvPr/>
            </p:nvSpPr>
            <p:spPr>
              <a:xfrm>
                <a:off x="-2" y="-1"/>
                <a:ext cx="4572002" cy="6858002"/>
              </a:xfrm>
              <a:custGeom>
                <a:avLst/>
                <a:gdLst/>
                <a:ahLst/>
                <a:cxnLst/>
                <a:rect l="l" t="t" r="r" b="b"/>
                <a:pathLst>
                  <a:path w="4572002" h="6858002" extrusionOk="0">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dk1">
                  <a:alpha val="8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grpSp>
          <p:nvGrpSpPr>
            <p:cNvPr id="170" name="Google Shape;170;p30"/>
            <p:cNvGrpSpPr/>
            <p:nvPr/>
          </p:nvGrpSpPr>
          <p:grpSpPr>
            <a:xfrm>
              <a:off x="3697283" y="0"/>
              <a:ext cx="884241" cy="6858002"/>
              <a:chOff x="3697283" y="0"/>
              <a:chExt cx="884241" cy="6858002"/>
            </a:xfrm>
          </p:grpSpPr>
          <p:grpSp>
            <p:nvGrpSpPr>
              <p:cNvPr id="171" name="Google Shape;171;p30"/>
              <p:cNvGrpSpPr/>
              <p:nvPr/>
            </p:nvGrpSpPr>
            <p:grpSpPr>
              <a:xfrm>
                <a:off x="3697283" y="0"/>
                <a:ext cx="884241" cy="6858001"/>
                <a:chOff x="3697283" y="0"/>
                <a:chExt cx="884241" cy="6858001"/>
              </a:xfrm>
            </p:grpSpPr>
            <p:sp>
              <p:nvSpPr>
                <p:cNvPr id="172" name="Google Shape;172;p30"/>
                <p:cNvSpPr/>
                <p:nvPr/>
              </p:nvSpPr>
              <p:spPr>
                <a:xfrm rot="-5400000" flipH="1">
                  <a:off x="705641"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73" name="Google Shape;173;p30"/>
                <p:cNvSpPr/>
                <p:nvPr/>
              </p:nvSpPr>
              <p:spPr>
                <a:xfrm rot="-5400000" flipH="1">
                  <a:off x="715166"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grpSp>
            <p:nvGrpSpPr>
              <p:cNvPr id="174" name="Google Shape;174;p30"/>
              <p:cNvGrpSpPr/>
              <p:nvPr/>
            </p:nvGrpSpPr>
            <p:grpSpPr>
              <a:xfrm>
                <a:off x="3697283" y="1"/>
                <a:ext cx="884241" cy="6858001"/>
                <a:chOff x="3697283" y="0"/>
                <a:chExt cx="884241" cy="6858001"/>
              </a:xfrm>
            </p:grpSpPr>
            <p:sp>
              <p:nvSpPr>
                <p:cNvPr id="175" name="Google Shape;175;p30"/>
                <p:cNvSpPr/>
                <p:nvPr/>
              </p:nvSpPr>
              <p:spPr>
                <a:xfrm rot="-5400000" flipH="1">
                  <a:off x="705641"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76" name="Google Shape;176;p30"/>
                <p:cNvSpPr/>
                <p:nvPr/>
              </p:nvSpPr>
              <p:spPr>
                <a:xfrm rot="-5400000" flipH="1">
                  <a:off x="715166"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grpSp>
      </p:grpSp>
      <p:sp>
        <p:nvSpPr>
          <p:cNvPr id="177" name="Google Shape;177;p30"/>
          <p:cNvSpPr txBox="1">
            <a:spLocks noGrp="1"/>
          </p:cNvSpPr>
          <p:nvPr>
            <p:ph type="title"/>
          </p:nvPr>
        </p:nvSpPr>
        <p:spPr>
          <a:xfrm>
            <a:off x="827088" y="1641752"/>
            <a:ext cx="2655887" cy="32132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Font typeface="Malgun Gothic"/>
              <a:buNone/>
            </a:pPr>
            <a:r>
              <a:rPr lang="en-US" sz="4000">
                <a:latin typeface="Do Hyeon"/>
                <a:ea typeface="Do Hyeon"/>
                <a:cs typeface="Do Hyeon"/>
                <a:sym typeface="Do Hyeon"/>
              </a:rPr>
              <a:t>What is </a:t>
            </a:r>
            <a:br>
              <a:rPr lang="en-US" sz="4000">
                <a:latin typeface="Do Hyeon"/>
                <a:ea typeface="Do Hyeon"/>
                <a:cs typeface="Do Hyeon"/>
                <a:sym typeface="Do Hyeon"/>
              </a:rPr>
            </a:br>
            <a:r>
              <a:rPr lang="en-US" sz="4000">
                <a:latin typeface="Do Hyeon"/>
                <a:ea typeface="Do Hyeon"/>
                <a:cs typeface="Do Hyeon"/>
                <a:sym typeface="Do Hyeon"/>
              </a:rPr>
              <a:t>YOLO?</a:t>
            </a:r>
            <a:endParaRPr sz="4000">
              <a:latin typeface="Do Hyeon"/>
              <a:ea typeface="Do Hyeon"/>
              <a:cs typeface="Do Hyeon"/>
              <a:sym typeface="Do Hyeon"/>
            </a:endParaRPr>
          </a:p>
        </p:txBody>
      </p:sp>
      <p:sp>
        <p:nvSpPr>
          <p:cNvPr id="178" name="Google Shape;178;p30"/>
          <p:cNvSpPr txBox="1">
            <a:spLocks noGrp="1"/>
          </p:cNvSpPr>
          <p:nvPr>
            <p:ph type="body" idx="1"/>
          </p:nvPr>
        </p:nvSpPr>
        <p:spPr>
          <a:xfrm>
            <a:off x="5232401" y="2002971"/>
            <a:ext cx="6140449" cy="2760642"/>
          </a:xfrm>
          <a:prstGeom prst="rect">
            <a:avLst/>
          </a:prstGeom>
          <a:noFill/>
          <a:ln>
            <a:noFill/>
          </a:ln>
        </p:spPr>
        <p:txBody>
          <a:bodyPr spcFirstLastPara="1" wrap="square" lIns="91425" tIns="45700" rIns="91425" bIns="45700" anchor="t" anchorCtr="0">
            <a:normAutofit/>
          </a:bodyPr>
          <a:lstStyle/>
          <a:p>
            <a:pPr marL="228600" lvl="0" indent="-241300" algn="l" rtl="0">
              <a:lnSpc>
                <a:spcPct val="90000"/>
              </a:lnSpc>
              <a:spcBef>
                <a:spcPts val="0"/>
              </a:spcBef>
              <a:spcAft>
                <a:spcPts val="0"/>
              </a:spcAft>
              <a:buClr>
                <a:schemeClr val="lt1"/>
              </a:buClr>
              <a:buSzPts val="2600"/>
              <a:buChar char="•"/>
            </a:pPr>
            <a:r>
              <a:rPr lang="en-US" sz="2600">
                <a:solidFill>
                  <a:schemeClr val="lt1"/>
                </a:solidFill>
                <a:latin typeface="Arial"/>
                <a:ea typeface="Arial"/>
                <a:cs typeface="Arial"/>
                <a:sym typeface="Arial"/>
              </a:rPr>
              <a:t>YOLO – You Only Look Once</a:t>
            </a:r>
            <a:endParaRPr sz="3000">
              <a:latin typeface="Arial"/>
              <a:ea typeface="Arial"/>
              <a:cs typeface="Arial"/>
              <a:sym typeface="Arial"/>
            </a:endParaRPr>
          </a:p>
          <a:p>
            <a:pPr marL="228600" lvl="0" indent="-241300" algn="l" rtl="0">
              <a:lnSpc>
                <a:spcPct val="90000"/>
              </a:lnSpc>
              <a:spcBef>
                <a:spcPts val="1000"/>
              </a:spcBef>
              <a:spcAft>
                <a:spcPts val="0"/>
              </a:spcAft>
              <a:buClr>
                <a:schemeClr val="lt1"/>
              </a:buClr>
              <a:buSzPts val="2600"/>
              <a:buChar char="•"/>
            </a:pPr>
            <a:r>
              <a:rPr lang="en-US" sz="2600">
                <a:solidFill>
                  <a:schemeClr val="lt1"/>
                </a:solidFill>
                <a:latin typeface="Arial"/>
                <a:ea typeface="Arial"/>
                <a:cs typeface="Arial"/>
                <a:sym typeface="Arial"/>
              </a:rPr>
              <a:t>State-Of-The-Art Real-Time Object Detection</a:t>
            </a:r>
            <a:endParaRPr sz="3000">
              <a:latin typeface="Arial"/>
              <a:ea typeface="Arial"/>
              <a:cs typeface="Arial"/>
              <a:sym typeface="Arial"/>
            </a:endParaRPr>
          </a:p>
          <a:p>
            <a:pPr marL="228600" lvl="0" indent="-241300" algn="l" rtl="0">
              <a:lnSpc>
                <a:spcPct val="90000"/>
              </a:lnSpc>
              <a:spcBef>
                <a:spcPts val="1000"/>
              </a:spcBef>
              <a:spcAft>
                <a:spcPts val="0"/>
              </a:spcAft>
              <a:buClr>
                <a:schemeClr val="lt1"/>
              </a:buClr>
              <a:buSzPts val="2600"/>
              <a:buChar char="•"/>
            </a:pPr>
            <a:r>
              <a:rPr lang="en-US" sz="2600">
                <a:solidFill>
                  <a:schemeClr val="lt1"/>
                </a:solidFill>
                <a:latin typeface="Arial"/>
                <a:ea typeface="Arial"/>
                <a:cs typeface="Arial"/>
                <a:sym typeface="Arial"/>
              </a:rPr>
              <a:t>Single Neural Network</a:t>
            </a:r>
            <a:endParaRPr sz="3000">
              <a:latin typeface="Arial"/>
              <a:ea typeface="Arial"/>
              <a:cs typeface="Arial"/>
              <a:sym typeface="Arial"/>
            </a:endParaRPr>
          </a:p>
        </p:txBody>
      </p:sp>
      <p:sp>
        <p:nvSpPr>
          <p:cNvPr id="179" name="Google Shape;179;p30"/>
          <p:cNvSpPr txBox="1"/>
          <p:nvPr/>
        </p:nvSpPr>
        <p:spPr>
          <a:xfrm>
            <a:off x="5199058" y="4855029"/>
            <a:ext cx="6140449" cy="395264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400"/>
              <a:buFont typeface="Arial"/>
              <a:buNone/>
            </a:pPr>
            <a:endParaRPr sz="2400" b="0" i="0" u="none" strike="noStrike" cap="none">
              <a:solidFill>
                <a:schemeClr val="lt1"/>
              </a:solidFill>
              <a:latin typeface="Malgun Gothic"/>
              <a:ea typeface="Malgun Gothic"/>
              <a:cs typeface="Malgun Gothic"/>
              <a:sym typeface="Malgun Gothic"/>
            </a:endParaRPr>
          </a:p>
          <a:p>
            <a:pPr marL="228600" marR="0" lvl="0" indent="-76200" algn="l" rtl="0">
              <a:lnSpc>
                <a:spcPct val="90000"/>
              </a:lnSpc>
              <a:spcBef>
                <a:spcPts val="1000"/>
              </a:spcBef>
              <a:spcAft>
                <a:spcPts val="0"/>
              </a:spcAft>
              <a:buClr>
                <a:schemeClr val="lt1"/>
              </a:buClr>
              <a:buSzPts val="2400"/>
              <a:buFont typeface="Arial"/>
              <a:buNone/>
            </a:pPr>
            <a:endParaRPr sz="2400" b="0" i="0" u="none" strike="noStrike" cap="none">
              <a:solidFill>
                <a:schemeClr val="lt1"/>
              </a:solidFill>
              <a:latin typeface="Malgun Gothic"/>
              <a:ea typeface="Malgun Gothic"/>
              <a:cs typeface="Malgun Gothic"/>
              <a:sym typeface="Malgun Gothic"/>
            </a:endParaRPr>
          </a:p>
        </p:txBody>
      </p:sp>
      <p:sp>
        <p:nvSpPr>
          <p:cNvPr id="180" name="Google Shape;180;p30"/>
          <p:cNvSpPr/>
          <p:nvPr/>
        </p:nvSpPr>
        <p:spPr>
          <a:xfrm>
            <a:off x="4862239" y="5628368"/>
            <a:ext cx="7049100" cy="850200"/>
          </a:xfrm>
          <a:prstGeom prst="rect">
            <a:avLst/>
          </a:prstGeom>
          <a:noFill/>
          <a:ln>
            <a:noFill/>
          </a:ln>
        </p:spPr>
        <p:txBody>
          <a:bodyPr spcFirstLastPara="1" wrap="square" lIns="0" tIns="0" rIns="0" bIns="19025" anchor="ctr" anchorCtr="0">
            <a:noAutofit/>
          </a:bodyPr>
          <a:lstStyle/>
          <a:p>
            <a:pPr marL="0" marR="0" lvl="0" indent="0" algn="l" rtl="0">
              <a:lnSpc>
                <a:spcPct val="100000"/>
              </a:lnSpc>
              <a:spcBef>
                <a:spcPts val="0"/>
              </a:spcBef>
              <a:spcAft>
                <a:spcPts val="0"/>
              </a:spcAft>
              <a:buClr>
                <a:schemeClr val="lt1"/>
              </a:buClr>
              <a:buSzPts val="1800"/>
              <a:buFont typeface="Arimo"/>
              <a:buNone/>
            </a:pPr>
            <a:r>
              <a:rPr lang="en-US" sz="1800" i="0" u="none" strike="noStrike" cap="none">
                <a:solidFill>
                  <a:schemeClr val="lt1"/>
                </a:solidFill>
              </a:rPr>
              <a:t>J. Redmon, S. Divvala, R. Girshick, and A. Farhadi, </a:t>
            </a:r>
            <a:endParaRPr sz="1800" i="0" u="none" strike="noStrike" cap="none">
              <a:solidFill>
                <a:schemeClr val="lt1"/>
              </a:solidFill>
            </a:endParaRPr>
          </a:p>
          <a:p>
            <a:pPr marL="0" marR="0" lvl="0" indent="0" algn="l" rtl="0">
              <a:lnSpc>
                <a:spcPct val="100000"/>
              </a:lnSpc>
              <a:spcBef>
                <a:spcPts val="0"/>
              </a:spcBef>
              <a:spcAft>
                <a:spcPts val="0"/>
              </a:spcAft>
              <a:buClr>
                <a:schemeClr val="lt1"/>
              </a:buClr>
              <a:buSzPts val="1800"/>
              <a:buFont typeface="Arimo"/>
              <a:buNone/>
            </a:pPr>
            <a:r>
              <a:rPr lang="en-US" sz="1800" i="0" u="none" strike="noStrike" cap="none">
                <a:solidFill>
                  <a:schemeClr val="lt1"/>
                </a:solidFill>
              </a:rPr>
              <a:t>“You Only Look Once: Unified, Real-Time Object Detection,”</a:t>
            </a:r>
            <a:endParaRPr sz="1800" i="0" u="none" strike="noStrike" cap="none">
              <a:solidFill>
                <a:schemeClr val="lt1"/>
              </a:solidFill>
            </a:endParaRPr>
          </a:p>
          <a:p>
            <a:pPr marL="0" marR="0" lvl="0" indent="0" algn="l" rtl="0">
              <a:lnSpc>
                <a:spcPct val="100000"/>
              </a:lnSpc>
              <a:spcBef>
                <a:spcPts val="0"/>
              </a:spcBef>
              <a:spcAft>
                <a:spcPts val="0"/>
              </a:spcAft>
              <a:buClr>
                <a:schemeClr val="lt1"/>
              </a:buClr>
              <a:buSzPts val="1800"/>
              <a:buFont typeface="Arimo"/>
              <a:buNone/>
            </a:pPr>
            <a:r>
              <a:rPr lang="en-US" sz="1800" i="0" u="none" strike="noStrike" cap="none">
                <a:solidFill>
                  <a:schemeClr val="lt1"/>
                </a:solidFill>
              </a:rPr>
              <a:t> 2016 IEEE Conference on Computer Vision and Pattern Recognition</a:t>
            </a:r>
            <a:endParaRPr sz="1800" i="0" u="none" strike="noStrike" cap="none">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730">
                <a:latin typeface="Do Hyeon"/>
                <a:ea typeface="Do Hyeon"/>
                <a:cs typeface="Do Hyeon"/>
                <a:sym typeface="Do Hyeon"/>
              </a:rPr>
              <a:t>BIG NEWS</a:t>
            </a:r>
            <a:endParaRPr sz="3730">
              <a:latin typeface="Do Hyeon"/>
              <a:ea typeface="Do Hyeon"/>
              <a:cs typeface="Do Hyeon"/>
              <a:sym typeface="Do Hyeon"/>
            </a:endParaRPr>
          </a:p>
        </p:txBody>
      </p:sp>
      <p:sp>
        <p:nvSpPr>
          <p:cNvPr id="404" name="Google Shape;404;p5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sz="3900"/>
          </a:p>
          <a:p>
            <a:pPr marL="0" lvl="0" indent="0" algn="l" rtl="0">
              <a:spcBef>
                <a:spcPts val="1600"/>
              </a:spcBef>
              <a:spcAft>
                <a:spcPts val="0"/>
              </a:spcAft>
              <a:buNone/>
            </a:pPr>
            <a:endParaRPr sz="3900"/>
          </a:p>
          <a:p>
            <a:pPr marL="0" lvl="0" indent="0" algn="ctr" rtl="0">
              <a:spcBef>
                <a:spcPts val="1600"/>
              </a:spcBef>
              <a:spcAft>
                <a:spcPts val="1600"/>
              </a:spcAft>
              <a:buNone/>
            </a:pPr>
            <a:r>
              <a:rPr lang="en-US" sz="4100">
                <a:latin typeface="Do Hyeon"/>
                <a:ea typeface="Do Hyeon"/>
                <a:cs typeface="Do Hyeon"/>
                <a:sym typeface="Do Hyeon"/>
              </a:rPr>
              <a:t>Tracking model is updated to YOLO!!</a:t>
            </a:r>
            <a:endParaRPr sz="4100">
              <a:latin typeface="Do Hyeon"/>
              <a:ea typeface="Do Hyeon"/>
              <a:cs typeface="Do Hyeon"/>
              <a:sym typeface="Do Hyeo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previous tracking tool</a:t>
            </a:r>
            <a:endParaRPr sz="3630">
              <a:latin typeface="Do Hyeon"/>
              <a:ea typeface="Do Hyeon"/>
              <a:cs typeface="Do Hyeon"/>
              <a:sym typeface="Do Hyeon"/>
            </a:endParaRPr>
          </a:p>
        </p:txBody>
      </p:sp>
      <p:sp>
        <p:nvSpPr>
          <p:cNvPr id="410" name="Google Shape;410;p5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411" name="Google Shape;411;p58"/>
          <p:cNvPicPr preferRelativeResize="0"/>
          <p:nvPr/>
        </p:nvPicPr>
        <p:blipFill rotWithShape="1">
          <a:blip r:embed="rId3">
            <a:alphaModFix/>
          </a:blip>
          <a:srcRect l="22347" t="42569" r="21630" b="19323"/>
          <a:stretch/>
        </p:blipFill>
        <p:spPr>
          <a:xfrm>
            <a:off x="2303392" y="1536633"/>
            <a:ext cx="7354766" cy="3365931"/>
          </a:xfrm>
          <a:prstGeom prst="rect">
            <a:avLst/>
          </a:prstGeom>
          <a:noFill/>
          <a:ln>
            <a:noFill/>
          </a:ln>
        </p:spPr>
      </p:pic>
      <p:sp>
        <p:nvSpPr>
          <p:cNvPr id="412" name="Google Shape;412;p58"/>
          <p:cNvSpPr txBox="1"/>
          <p:nvPr/>
        </p:nvSpPr>
        <p:spPr>
          <a:xfrm>
            <a:off x="2476942" y="5082225"/>
            <a:ext cx="7238100" cy="4555200"/>
          </a:xfrm>
          <a:prstGeom prst="rect">
            <a:avLst/>
          </a:prstGeom>
          <a:noFill/>
          <a:ln>
            <a:noFill/>
          </a:ln>
        </p:spPr>
        <p:txBody>
          <a:bodyPr spcFirstLastPara="1" wrap="square" lIns="121900" tIns="121900" rIns="121900" bIns="121900" anchor="t" anchorCtr="0">
            <a:normAutofit/>
          </a:bodyPr>
          <a:lstStyle/>
          <a:p>
            <a:pPr marL="457200" lvl="0" indent="-330200" algn="l" rtl="0">
              <a:lnSpc>
                <a:spcPct val="115000"/>
              </a:lnSpc>
              <a:spcBef>
                <a:spcPts val="0"/>
              </a:spcBef>
              <a:spcAft>
                <a:spcPts val="0"/>
              </a:spcAft>
              <a:buClr>
                <a:srgbClr val="666666"/>
              </a:buClr>
              <a:buSzPts val="1600"/>
              <a:buChar char="-"/>
            </a:pPr>
            <a:r>
              <a:rPr lang="en-US" sz="1600">
                <a:solidFill>
                  <a:srgbClr val="666666"/>
                </a:solidFill>
                <a:highlight>
                  <a:srgbClr val="FFFFFF"/>
                </a:highlight>
              </a:rPr>
              <a:t>MOT17, MOT20 데이터셋에서 SOTA 달성 (2021년 기준)</a:t>
            </a:r>
            <a:endParaRPr sz="1600">
              <a:solidFill>
                <a:srgbClr val="666666"/>
              </a:solidFill>
              <a:highlight>
                <a:srgbClr val="FFFFFF"/>
              </a:highlight>
            </a:endParaRPr>
          </a:p>
          <a:p>
            <a:pPr marL="457200" lvl="0" indent="-330200" algn="l" rtl="0">
              <a:lnSpc>
                <a:spcPct val="115000"/>
              </a:lnSpc>
              <a:spcBef>
                <a:spcPts val="0"/>
              </a:spcBef>
              <a:spcAft>
                <a:spcPts val="0"/>
              </a:spcAft>
              <a:buClr>
                <a:srgbClr val="666666"/>
              </a:buClr>
              <a:buSzPts val="1600"/>
              <a:buChar char="-"/>
            </a:pPr>
            <a:r>
              <a:rPr lang="en-US" sz="1600">
                <a:solidFill>
                  <a:srgbClr val="666666"/>
                </a:solidFill>
                <a:highlight>
                  <a:srgbClr val="FFFFFF"/>
                </a:highlight>
              </a:rPr>
              <a:t>MOT : </a:t>
            </a:r>
            <a:r>
              <a:rPr lang="en-US" sz="1700">
                <a:solidFill>
                  <a:schemeClr val="dk2"/>
                </a:solidFill>
              </a:rPr>
              <a:t>multiple object tracking algorithm performance benchmark</a:t>
            </a:r>
            <a:r>
              <a:rPr lang="en-US" sz="900">
                <a:solidFill>
                  <a:srgbClr val="666666"/>
                </a:solidFill>
                <a:highlight>
                  <a:schemeClr val="lt1"/>
                </a:highlight>
              </a:rPr>
              <a:t> </a:t>
            </a:r>
            <a:endParaRPr sz="900">
              <a:solidFill>
                <a:srgbClr val="666666"/>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YOLO + Tracking model</a:t>
            </a:r>
            <a:endParaRPr sz="3630">
              <a:latin typeface="Do Hyeon"/>
              <a:ea typeface="Do Hyeon"/>
              <a:cs typeface="Do Hyeon"/>
              <a:sym typeface="Do Hyeon"/>
            </a:endParaRPr>
          </a:p>
        </p:txBody>
      </p:sp>
      <p:sp>
        <p:nvSpPr>
          <p:cNvPr id="418" name="Google Shape;418;p5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419" name="Google Shape;419;p59"/>
          <p:cNvPicPr preferRelativeResize="0"/>
          <p:nvPr/>
        </p:nvPicPr>
        <p:blipFill rotWithShape="1">
          <a:blip r:embed="rId3">
            <a:alphaModFix/>
          </a:blip>
          <a:srcRect l="25752" t="33581" r="26838" b="35533"/>
          <a:stretch/>
        </p:blipFill>
        <p:spPr>
          <a:xfrm>
            <a:off x="415599" y="1536633"/>
            <a:ext cx="11360800" cy="4163328"/>
          </a:xfrm>
          <a:prstGeom prst="rect">
            <a:avLst/>
          </a:prstGeom>
          <a:noFill/>
          <a:ln>
            <a:noFill/>
          </a:ln>
        </p:spPr>
      </p:pic>
      <p:pic>
        <p:nvPicPr>
          <p:cNvPr id="420" name="Google Shape;420;p59"/>
          <p:cNvPicPr preferRelativeResize="0"/>
          <p:nvPr/>
        </p:nvPicPr>
        <p:blipFill rotWithShape="1">
          <a:blip r:embed="rId4">
            <a:alphaModFix/>
          </a:blip>
          <a:srcRect l="58326" t="37848" r="15544" b="41687"/>
          <a:stretch/>
        </p:blipFill>
        <p:spPr>
          <a:xfrm>
            <a:off x="7128926" y="3429000"/>
            <a:ext cx="4485069" cy="19757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US" sz="3630">
                <a:latin typeface="Do Hyeon"/>
                <a:ea typeface="Do Hyeon"/>
                <a:cs typeface="Do Hyeon"/>
                <a:sym typeface="Do Hyeon"/>
              </a:rPr>
              <a:t>Video</a:t>
            </a:r>
            <a:endParaRPr sz="3630">
              <a:latin typeface="Do Hyeon"/>
              <a:ea typeface="Do Hyeon"/>
              <a:cs typeface="Do Hyeon"/>
              <a:sym typeface="Do Hyeon"/>
            </a:endParaRPr>
          </a:p>
        </p:txBody>
      </p:sp>
      <p:sp>
        <p:nvSpPr>
          <p:cNvPr id="426" name="Google Shape;426;p6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1"/>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87" name="Google Shape;187;p31"/>
          <p:cNvSpPr/>
          <p:nvPr/>
        </p:nvSpPr>
        <p:spPr>
          <a:xfrm>
            <a:off x="1" y="539937"/>
            <a:ext cx="4525605" cy="5778126"/>
          </a:xfrm>
          <a:prstGeom prst="rect">
            <a:avLst/>
          </a:prstGeom>
          <a:solidFill>
            <a:srgbClr val="222A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88" name="Google Shape;188;p31"/>
          <p:cNvSpPr txBox="1">
            <a:spLocks noGrp="1"/>
          </p:cNvSpPr>
          <p:nvPr>
            <p:ph type="title"/>
          </p:nvPr>
        </p:nvSpPr>
        <p:spPr>
          <a:xfrm>
            <a:off x="680539" y="1458180"/>
            <a:ext cx="3100522" cy="39416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Malgun Gothic"/>
              <a:buNone/>
            </a:pPr>
            <a:r>
              <a:rPr lang="en-US" sz="3200">
                <a:solidFill>
                  <a:schemeClr val="lt1"/>
                </a:solidFill>
                <a:latin typeface="Do Hyeon"/>
                <a:ea typeface="Do Hyeon"/>
                <a:cs typeface="Do Hyeon"/>
                <a:sym typeface="Do Hyeon"/>
              </a:rPr>
              <a:t>Pros</a:t>
            </a:r>
            <a:endParaRPr sz="3200">
              <a:solidFill>
                <a:schemeClr val="lt1"/>
              </a:solidFill>
              <a:latin typeface="Do Hyeon"/>
              <a:ea typeface="Do Hyeon"/>
              <a:cs typeface="Do Hyeon"/>
              <a:sym typeface="Do Hyeon"/>
            </a:endParaRPr>
          </a:p>
        </p:txBody>
      </p:sp>
      <p:sp>
        <p:nvSpPr>
          <p:cNvPr id="189" name="Google Shape;189;p31"/>
          <p:cNvSpPr/>
          <p:nvPr/>
        </p:nvSpPr>
        <p:spPr>
          <a:xfrm>
            <a:off x="0" y="539937"/>
            <a:ext cx="12192000" cy="64008"/>
          </a:xfrm>
          <a:prstGeom prst="rect">
            <a:avLst/>
          </a:prstGeom>
          <a:solidFill>
            <a:srgbClr val="222A35">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2"/>
              </a:solidFill>
              <a:latin typeface="Malgun Gothic"/>
              <a:ea typeface="Malgun Gothic"/>
              <a:cs typeface="Malgun Gothic"/>
              <a:sym typeface="Malgun Gothic"/>
            </a:endParaRPr>
          </a:p>
        </p:txBody>
      </p:sp>
      <p:sp>
        <p:nvSpPr>
          <p:cNvPr id="190" name="Google Shape;190;p31"/>
          <p:cNvSpPr txBox="1">
            <a:spLocks noGrp="1"/>
          </p:cNvSpPr>
          <p:nvPr>
            <p:ph type="body" idx="1"/>
          </p:nvPr>
        </p:nvSpPr>
        <p:spPr>
          <a:xfrm>
            <a:off x="5801851" y="1458180"/>
            <a:ext cx="5337242" cy="3941640"/>
          </a:xfrm>
          <a:prstGeom prst="rect">
            <a:avLst/>
          </a:prstGeom>
          <a:noFill/>
          <a:ln>
            <a:noFill/>
          </a:ln>
        </p:spPr>
        <p:txBody>
          <a:bodyPr spcFirstLastPara="1" wrap="square" lIns="91425" tIns="45700" rIns="91425" bIns="45700" anchor="ctr" anchorCtr="0">
            <a:normAutofit/>
          </a:bodyPr>
          <a:lstStyle/>
          <a:p>
            <a:pPr marL="228600" lvl="0" indent="-254000" algn="l" rtl="0">
              <a:lnSpc>
                <a:spcPct val="90000"/>
              </a:lnSpc>
              <a:spcBef>
                <a:spcPts val="0"/>
              </a:spcBef>
              <a:spcAft>
                <a:spcPts val="0"/>
              </a:spcAft>
              <a:buClr>
                <a:schemeClr val="dk1"/>
              </a:buClr>
              <a:buSzPts val="2400"/>
              <a:buChar char="•"/>
            </a:pPr>
            <a:r>
              <a:rPr lang="en-US" sz="2400">
                <a:latin typeface="Arial"/>
                <a:ea typeface="Arial"/>
                <a:cs typeface="Arial"/>
                <a:sym typeface="Arial"/>
              </a:rPr>
              <a:t>Speed – Fast Real-Time Processing</a:t>
            </a:r>
            <a:endParaRPr sz="3200">
              <a:latin typeface="Arial"/>
              <a:ea typeface="Arial"/>
              <a:cs typeface="Arial"/>
              <a:sym typeface="Arial"/>
            </a:endParaRPr>
          </a:p>
          <a:p>
            <a:pPr marL="228600" lvl="0" indent="-2540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Accuracy - Unified Detection</a:t>
            </a:r>
            <a:endParaRPr sz="3200">
              <a:latin typeface="Arial"/>
              <a:ea typeface="Arial"/>
              <a:cs typeface="Arial"/>
              <a:sym typeface="Arial"/>
            </a:endParaRPr>
          </a:p>
          <a:p>
            <a:pPr marL="228600" lvl="0" indent="-2540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Multiscale Detection</a:t>
            </a:r>
            <a:endParaRPr sz="2400">
              <a:latin typeface="Arial"/>
              <a:ea typeface="Arial"/>
              <a:cs typeface="Arial"/>
              <a:sym typeface="Arial"/>
            </a:endParaRPr>
          </a:p>
        </p:txBody>
      </p:sp>
      <p:sp>
        <p:nvSpPr>
          <p:cNvPr id="191" name="Google Shape;191;p31"/>
          <p:cNvSpPr/>
          <p:nvPr/>
        </p:nvSpPr>
        <p:spPr>
          <a:xfrm>
            <a:off x="0" y="6254055"/>
            <a:ext cx="12192000" cy="64008"/>
          </a:xfrm>
          <a:prstGeom prst="rect">
            <a:avLst/>
          </a:prstGeom>
          <a:solidFill>
            <a:srgbClr val="222A35">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2"/>
              </a:solidFill>
              <a:latin typeface="Malgun Gothic"/>
              <a:ea typeface="Malgun Gothic"/>
              <a:cs typeface="Malgun Gothic"/>
              <a:sym typeface="Malgun Gothic"/>
            </a:endParaRPr>
          </a:p>
        </p:txBody>
      </p:sp>
      <p:sp>
        <p:nvSpPr>
          <p:cNvPr id="192" name="Google Shape;192;p31"/>
          <p:cNvSpPr/>
          <p:nvPr/>
        </p:nvSpPr>
        <p:spPr>
          <a:xfrm rot="5400000">
            <a:off x="1064601" y="3396997"/>
            <a:ext cx="6858002" cy="64008"/>
          </a:xfrm>
          <a:prstGeom prst="rect">
            <a:avLst/>
          </a:prstGeom>
          <a:solidFill>
            <a:srgbClr val="222A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32"/>
          <p:cNvSpPr/>
          <p:nvPr/>
        </p:nvSpPr>
        <p:spPr>
          <a:xfrm rot="-5400000">
            <a:off x="800100" y="1491343"/>
            <a:ext cx="3333749" cy="3499103"/>
          </a:xfrm>
          <a:prstGeom prst="downArrow">
            <a:avLst>
              <a:gd name="adj1" fmla="val 100000"/>
              <a:gd name="adj2" fmla="val 15788"/>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99" name="Google Shape;199;p32"/>
          <p:cNvSpPr txBox="1">
            <a:spLocks noGrp="1"/>
          </p:cNvSpPr>
          <p:nvPr>
            <p:ph type="title"/>
          </p:nvPr>
        </p:nvSpPr>
        <p:spPr>
          <a:xfrm>
            <a:off x="1028700" y="1967266"/>
            <a:ext cx="2628900" cy="254725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600"/>
              <a:buFont typeface="Malgun Gothic"/>
              <a:buNone/>
            </a:pPr>
            <a:r>
              <a:rPr lang="en-US" sz="3600">
                <a:solidFill>
                  <a:srgbClr val="FFFFFF"/>
                </a:solidFill>
                <a:latin typeface="Do Hyeon"/>
                <a:ea typeface="Do Hyeon"/>
                <a:cs typeface="Do Hyeon"/>
                <a:sym typeface="Do Hyeon"/>
              </a:rPr>
              <a:t>Unified Detection</a:t>
            </a:r>
            <a:endParaRPr>
              <a:latin typeface="Do Hyeon"/>
              <a:ea typeface="Do Hyeon"/>
              <a:cs typeface="Do Hyeon"/>
              <a:sym typeface="Do Hyeon"/>
            </a:endParaRPr>
          </a:p>
        </p:txBody>
      </p:sp>
      <p:pic>
        <p:nvPicPr>
          <p:cNvPr id="200" name="Google Shape;200;p32"/>
          <p:cNvPicPr preferRelativeResize="0">
            <a:picLocks noGrp="1"/>
          </p:cNvPicPr>
          <p:nvPr>
            <p:ph type="body" idx="1"/>
          </p:nvPr>
        </p:nvPicPr>
        <p:blipFill rotWithShape="1">
          <a:blip r:embed="rId3">
            <a:alphaModFix/>
          </a:blip>
          <a:srcRect/>
          <a:stretch/>
        </p:blipFill>
        <p:spPr>
          <a:xfrm>
            <a:off x="4777316" y="1241060"/>
            <a:ext cx="6780700" cy="4373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3"/>
          <p:cNvSpPr/>
          <p:nvPr/>
        </p:nvSpPr>
        <p:spPr>
          <a:xfrm rot="-5400000">
            <a:off x="800100" y="1491343"/>
            <a:ext cx="3333749" cy="3499103"/>
          </a:xfrm>
          <a:prstGeom prst="downArrow">
            <a:avLst>
              <a:gd name="adj1" fmla="val 100000"/>
              <a:gd name="adj2" fmla="val 15788"/>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07" name="Google Shape;207;p33"/>
          <p:cNvSpPr txBox="1">
            <a:spLocks noGrp="1"/>
          </p:cNvSpPr>
          <p:nvPr>
            <p:ph type="title"/>
          </p:nvPr>
        </p:nvSpPr>
        <p:spPr>
          <a:xfrm>
            <a:off x="1028700" y="1967266"/>
            <a:ext cx="2628900" cy="254725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600"/>
              <a:buFont typeface="Malgun Gothic"/>
              <a:buNone/>
            </a:pPr>
            <a:r>
              <a:rPr lang="en-US" sz="3600">
                <a:solidFill>
                  <a:srgbClr val="FFFFFF"/>
                </a:solidFill>
                <a:latin typeface="Do Hyeon"/>
                <a:ea typeface="Do Hyeon"/>
                <a:cs typeface="Do Hyeon"/>
                <a:sym typeface="Do Hyeon"/>
              </a:rPr>
              <a:t>Loss Function</a:t>
            </a:r>
            <a:endParaRPr>
              <a:latin typeface="Do Hyeon"/>
              <a:ea typeface="Do Hyeon"/>
              <a:cs typeface="Do Hyeon"/>
              <a:sym typeface="Do Hyeon"/>
            </a:endParaRPr>
          </a:p>
        </p:txBody>
      </p:sp>
      <p:pic>
        <p:nvPicPr>
          <p:cNvPr id="208" name="Google Shape;208;p33" descr="텍스트, 편지이(가) 표시된 사진&#10;&#10;자동 생성된 설명"/>
          <p:cNvPicPr preferRelativeResize="0">
            <a:picLocks noGrp="1"/>
          </p:cNvPicPr>
          <p:nvPr>
            <p:ph type="body" idx="1"/>
          </p:nvPr>
        </p:nvPicPr>
        <p:blipFill rotWithShape="1">
          <a:blip r:embed="rId3">
            <a:alphaModFix/>
          </a:blip>
          <a:srcRect/>
          <a:stretch/>
        </p:blipFill>
        <p:spPr>
          <a:xfrm>
            <a:off x="4777316" y="1096970"/>
            <a:ext cx="6780700" cy="46617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34"/>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15" name="Google Shape;215;p34"/>
          <p:cNvSpPr/>
          <p:nvPr/>
        </p:nvSpPr>
        <p:spPr>
          <a:xfrm>
            <a:off x="0" y="891540"/>
            <a:ext cx="722376" cy="5071110"/>
          </a:xfrm>
          <a:prstGeom prst="rect">
            <a:avLst/>
          </a:prstGeom>
          <a:solidFill>
            <a:srgbClr val="4C52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aphicFrame>
        <p:nvGraphicFramePr>
          <p:cNvPr id="216" name="Google Shape;216;p34"/>
          <p:cNvGraphicFramePr/>
          <p:nvPr/>
        </p:nvGraphicFramePr>
        <p:xfrm>
          <a:off x="952237" y="1540244"/>
          <a:ext cx="3000000" cy="3000000"/>
        </p:xfrm>
        <a:graphic>
          <a:graphicData uri="http://schemas.openxmlformats.org/drawingml/2006/table">
            <a:tbl>
              <a:tblPr>
                <a:noFill/>
                <a:tableStyleId>{6D418DA7-103D-44FA-A599-4AC6C9C3A2B2}</a:tableStyleId>
              </a:tblPr>
              <a:tblGrid>
                <a:gridCol w="3021300">
                  <a:extLst>
                    <a:ext uri="{9D8B030D-6E8A-4147-A177-3AD203B41FA5}">
                      <a16:colId xmlns:a16="http://schemas.microsoft.com/office/drawing/2014/main" val="20000"/>
                    </a:ext>
                  </a:extLst>
                </a:gridCol>
                <a:gridCol w="1700250">
                  <a:extLst>
                    <a:ext uri="{9D8B030D-6E8A-4147-A177-3AD203B41FA5}">
                      <a16:colId xmlns:a16="http://schemas.microsoft.com/office/drawing/2014/main" val="20001"/>
                    </a:ext>
                  </a:extLst>
                </a:gridCol>
                <a:gridCol w="2254225">
                  <a:extLst>
                    <a:ext uri="{9D8B030D-6E8A-4147-A177-3AD203B41FA5}">
                      <a16:colId xmlns:a16="http://schemas.microsoft.com/office/drawing/2014/main" val="20002"/>
                    </a:ext>
                  </a:extLst>
                </a:gridCol>
                <a:gridCol w="3362200">
                  <a:extLst>
                    <a:ext uri="{9D8B030D-6E8A-4147-A177-3AD203B41FA5}">
                      <a16:colId xmlns:a16="http://schemas.microsoft.com/office/drawing/2014/main" val="20003"/>
                    </a:ext>
                  </a:extLst>
                </a:gridCol>
              </a:tblGrid>
              <a:tr h="689450">
                <a:tc>
                  <a:txBody>
                    <a:bodyPr/>
                    <a:lstStyle/>
                    <a:p>
                      <a:pPr marL="0" marR="0" lvl="0" indent="0" algn="ctr" rtl="0">
                        <a:spcBef>
                          <a:spcPts val="0"/>
                        </a:spcBef>
                        <a:spcAft>
                          <a:spcPts val="0"/>
                        </a:spcAft>
                        <a:buClr>
                          <a:schemeClr val="dk1"/>
                        </a:buClr>
                        <a:buSzPts val="3000"/>
                        <a:buFont typeface="Malgun Gothic"/>
                        <a:buNone/>
                      </a:pPr>
                      <a:endParaRPr sz="3000" b="1" u="none" strike="noStrike" cap="none"/>
                    </a:p>
                  </a:txBody>
                  <a:tcPr marL="153375" marR="153375" marT="153375" marB="153375"/>
                </a:tc>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Speed</a:t>
                      </a:r>
                      <a:endParaRPr sz="3000" b="1" u="none" strike="noStrike" cap="none"/>
                    </a:p>
                  </a:txBody>
                  <a:tcPr marL="153375" marR="153375" marT="153375" marB="153375" anchor="ctr"/>
                </a:tc>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Accuracy</a:t>
                      </a:r>
                      <a:endParaRPr sz="3000" b="1" u="none" strike="noStrike" cap="none"/>
                    </a:p>
                  </a:txBody>
                  <a:tcPr marL="153375" marR="153375" marT="153375" marB="153375" anchor="ctr"/>
                </a:tc>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Ease Of Implementation</a:t>
                      </a:r>
                      <a:endParaRPr sz="3000" b="1" u="none" strike="noStrike" cap="none"/>
                    </a:p>
                  </a:txBody>
                  <a:tcPr marL="153375" marR="153375" marT="153375" marB="153375"/>
                </a:tc>
                <a:extLst>
                  <a:ext uri="{0D108BD9-81ED-4DB2-BD59-A6C34878D82A}">
                    <a16:rowId xmlns:a16="http://schemas.microsoft.com/office/drawing/2014/main" val="10000"/>
                  </a:ext>
                </a:extLst>
              </a:tr>
              <a:tr h="828375">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Faster R-CNN</a:t>
                      </a:r>
                      <a:endParaRPr sz="3000" b="1" u="none" strike="noStrike" cap="none"/>
                    </a:p>
                  </a:txBody>
                  <a:tcPr marL="153375" marR="153375" marT="153375" marB="153375"/>
                </a:tc>
                <a:tc>
                  <a:txBody>
                    <a:bodyPr/>
                    <a:lstStyle/>
                    <a:p>
                      <a:pPr marL="0" marR="0" lvl="0" indent="0" algn="ctr" rtl="0">
                        <a:spcBef>
                          <a:spcPts val="0"/>
                        </a:spcBef>
                        <a:spcAft>
                          <a:spcPts val="0"/>
                        </a:spcAft>
                        <a:buClr>
                          <a:srgbClr val="FF0000"/>
                        </a:buClr>
                        <a:buSzPts val="3000"/>
                        <a:buFont typeface="Malgun Gothic"/>
                        <a:buNone/>
                      </a:pPr>
                      <a:r>
                        <a:rPr lang="en-US" sz="3000" b="1" u="none" strike="noStrike" cap="none">
                          <a:solidFill>
                            <a:srgbClr val="FF0000"/>
                          </a:solidFill>
                        </a:rPr>
                        <a:t>BAD</a:t>
                      </a:r>
                      <a:endParaRPr sz="3000" b="1" u="none" strike="noStrike" cap="none">
                        <a:solidFill>
                          <a:srgbClr val="FF0000"/>
                        </a:solidFill>
                      </a:endParaRPr>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tc>
                  <a:txBody>
                    <a:bodyPr/>
                    <a:lstStyle/>
                    <a:p>
                      <a:pPr marL="0" marR="0" lvl="0" indent="0" algn="ctr" rtl="0">
                        <a:spcBef>
                          <a:spcPts val="0"/>
                        </a:spcBef>
                        <a:spcAft>
                          <a:spcPts val="0"/>
                        </a:spcAft>
                        <a:buClr>
                          <a:srgbClr val="FF0000"/>
                        </a:buClr>
                        <a:buSzPts val="3000"/>
                        <a:buFont typeface="Malgun Gothic"/>
                        <a:buNone/>
                      </a:pPr>
                      <a:r>
                        <a:rPr lang="en-US" sz="3000" b="1" u="none" strike="noStrike" cap="none">
                          <a:solidFill>
                            <a:srgbClr val="FF0000"/>
                          </a:solidFill>
                        </a:rPr>
                        <a:t>BAD</a:t>
                      </a:r>
                      <a:endParaRPr sz="3000" b="1" u="none" strike="noStrike" cap="none">
                        <a:solidFill>
                          <a:srgbClr val="FF0000"/>
                        </a:solidFill>
                      </a:endParaRPr>
                    </a:p>
                  </a:txBody>
                  <a:tcPr marL="153375" marR="153375" marT="153375" marB="153375"/>
                </a:tc>
                <a:extLst>
                  <a:ext uri="{0D108BD9-81ED-4DB2-BD59-A6C34878D82A}">
                    <a16:rowId xmlns:a16="http://schemas.microsoft.com/office/drawing/2014/main" val="10001"/>
                  </a:ext>
                </a:extLst>
              </a:tr>
              <a:tr h="828375">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SSD</a:t>
                      </a:r>
                      <a:endParaRPr sz="3000" b="1" u="none" strike="noStrike" cap="none"/>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tc>
                  <a:txBody>
                    <a:bodyPr/>
                    <a:lstStyle/>
                    <a:p>
                      <a:pPr marL="0" marR="0" lvl="0" indent="0" algn="ctr" rtl="0">
                        <a:spcBef>
                          <a:spcPts val="0"/>
                        </a:spcBef>
                        <a:spcAft>
                          <a:spcPts val="0"/>
                        </a:spcAft>
                        <a:buClr>
                          <a:srgbClr val="FF0000"/>
                        </a:buClr>
                        <a:buSzPts val="3000"/>
                        <a:buFont typeface="Malgun Gothic"/>
                        <a:buNone/>
                      </a:pPr>
                      <a:r>
                        <a:rPr lang="en-US" sz="3000" b="1" u="none" strike="noStrike" cap="none">
                          <a:solidFill>
                            <a:srgbClr val="FF0000"/>
                          </a:solidFill>
                        </a:rPr>
                        <a:t>BAD</a:t>
                      </a:r>
                      <a:endParaRPr sz="3000" b="1" u="none" strike="noStrike" cap="none">
                        <a:solidFill>
                          <a:srgbClr val="FF0000"/>
                        </a:solidFill>
                      </a:endParaRPr>
                    </a:p>
                  </a:txBody>
                  <a:tcPr marL="153375" marR="153375" marT="153375" marB="153375"/>
                </a:tc>
                <a:extLst>
                  <a:ext uri="{0D108BD9-81ED-4DB2-BD59-A6C34878D82A}">
                    <a16:rowId xmlns:a16="http://schemas.microsoft.com/office/drawing/2014/main" val="10002"/>
                  </a:ext>
                </a:extLst>
              </a:tr>
              <a:tr h="828375">
                <a:tc>
                  <a:txBody>
                    <a:bodyPr/>
                    <a:lstStyle/>
                    <a:p>
                      <a:pPr marL="0" marR="0" lvl="0" indent="0" algn="ctr" rtl="0">
                        <a:spcBef>
                          <a:spcPts val="0"/>
                        </a:spcBef>
                        <a:spcAft>
                          <a:spcPts val="0"/>
                        </a:spcAft>
                        <a:buClr>
                          <a:schemeClr val="dk1"/>
                        </a:buClr>
                        <a:buSzPts val="3000"/>
                        <a:buFont typeface="Malgun Gothic"/>
                        <a:buNone/>
                      </a:pPr>
                      <a:r>
                        <a:rPr lang="en-US" sz="3000" b="1" u="none" strike="noStrike" cap="none"/>
                        <a:t>YOLO</a:t>
                      </a:r>
                      <a:endParaRPr sz="3000" b="1" u="none" strike="noStrike" cap="none"/>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tc>
                  <a:txBody>
                    <a:bodyPr/>
                    <a:lstStyle/>
                    <a:p>
                      <a:pPr marL="0" marR="0" lvl="0" indent="0" algn="ctr" rtl="0">
                        <a:spcBef>
                          <a:spcPts val="0"/>
                        </a:spcBef>
                        <a:spcAft>
                          <a:spcPts val="0"/>
                        </a:spcAft>
                        <a:buClr>
                          <a:srgbClr val="0000FF"/>
                        </a:buClr>
                        <a:buSzPts val="3000"/>
                        <a:buFont typeface="Malgun Gothic"/>
                        <a:buNone/>
                      </a:pPr>
                      <a:r>
                        <a:rPr lang="en-US" sz="3000" b="1" u="none" strike="noStrike" cap="none">
                          <a:solidFill>
                            <a:srgbClr val="0000FF"/>
                          </a:solidFill>
                        </a:rPr>
                        <a:t>GOOD</a:t>
                      </a:r>
                      <a:endParaRPr sz="3000" b="1" u="none" strike="noStrike" cap="none">
                        <a:solidFill>
                          <a:srgbClr val="0000FF"/>
                        </a:solidFill>
                      </a:endParaRPr>
                    </a:p>
                  </a:txBody>
                  <a:tcPr marL="153375" marR="153375" marT="153375" marB="15337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35"/>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FFFFFF"/>
              </a:solidFill>
              <a:latin typeface="Malgun Gothic"/>
              <a:ea typeface="Malgun Gothic"/>
              <a:cs typeface="Malgun Gothic"/>
              <a:sym typeface="Malgun Gothic"/>
            </a:endParaRPr>
          </a:p>
        </p:txBody>
      </p:sp>
      <p:sp>
        <p:nvSpPr>
          <p:cNvPr id="223" name="Google Shape;223;p35"/>
          <p:cNvSpPr/>
          <p:nvPr/>
        </p:nvSpPr>
        <p:spPr>
          <a:xfrm>
            <a:off x="1" y="539937"/>
            <a:ext cx="4525605" cy="5778126"/>
          </a:xfrm>
          <a:prstGeom prst="rect">
            <a:avLst/>
          </a:prstGeom>
          <a:solidFill>
            <a:srgbClr val="222A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FFFFFF"/>
              </a:solidFill>
              <a:latin typeface="Malgun Gothic"/>
              <a:ea typeface="Malgun Gothic"/>
              <a:cs typeface="Malgun Gothic"/>
              <a:sym typeface="Malgun Gothic"/>
            </a:endParaRPr>
          </a:p>
        </p:txBody>
      </p:sp>
      <p:sp>
        <p:nvSpPr>
          <p:cNvPr id="224" name="Google Shape;224;p35"/>
          <p:cNvSpPr txBox="1">
            <a:spLocks noGrp="1"/>
          </p:cNvSpPr>
          <p:nvPr>
            <p:ph type="title"/>
          </p:nvPr>
        </p:nvSpPr>
        <p:spPr>
          <a:xfrm>
            <a:off x="680539" y="1458180"/>
            <a:ext cx="3100522" cy="39416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Malgun Gothic"/>
              <a:buNone/>
            </a:pPr>
            <a:r>
              <a:rPr lang="en-US" sz="3400">
                <a:solidFill>
                  <a:schemeClr val="lt1"/>
                </a:solidFill>
                <a:latin typeface="Do Hyeon"/>
                <a:ea typeface="Do Hyeon"/>
                <a:cs typeface="Do Hyeon"/>
                <a:sym typeface="Do Hyeon"/>
              </a:rPr>
              <a:t>Cons</a:t>
            </a:r>
            <a:endParaRPr sz="3400">
              <a:solidFill>
                <a:schemeClr val="lt1"/>
              </a:solidFill>
              <a:latin typeface="Do Hyeon"/>
              <a:ea typeface="Do Hyeon"/>
              <a:cs typeface="Do Hyeon"/>
              <a:sym typeface="Do Hyeon"/>
            </a:endParaRPr>
          </a:p>
        </p:txBody>
      </p:sp>
      <p:sp>
        <p:nvSpPr>
          <p:cNvPr id="225" name="Google Shape;225;p35"/>
          <p:cNvSpPr/>
          <p:nvPr/>
        </p:nvSpPr>
        <p:spPr>
          <a:xfrm>
            <a:off x="0" y="539937"/>
            <a:ext cx="12192000" cy="64008"/>
          </a:xfrm>
          <a:prstGeom prst="rect">
            <a:avLst/>
          </a:prstGeom>
          <a:solidFill>
            <a:srgbClr val="222A35">
              <a:alpha val="9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44546A"/>
              </a:solidFill>
              <a:latin typeface="Malgun Gothic"/>
              <a:ea typeface="Malgun Gothic"/>
              <a:cs typeface="Malgun Gothic"/>
              <a:sym typeface="Malgun Gothic"/>
            </a:endParaRPr>
          </a:p>
        </p:txBody>
      </p:sp>
      <p:sp>
        <p:nvSpPr>
          <p:cNvPr id="226" name="Google Shape;226;p35"/>
          <p:cNvSpPr txBox="1">
            <a:spLocks noGrp="1"/>
          </p:cNvSpPr>
          <p:nvPr>
            <p:ph type="body" idx="1"/>
          </p:nvPr>
        </p:nvSpPr>
        <p:spPr>
          <a:xfrm>
            <a:off x="5801851" y="1458180"/>
            <a:ext cx="5709610" cy="394164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3200"/>
              <a:buChar char="•"/>
            </a:pPr>
            <a:r>
              <a:rPr lang="en-US" sz="3200">
                <a:latin typeface="Arial"/>
                <a:ea typeface="Arial"/>
                <a:cs typeface="Arial"/>
                <a:sym typeface="Arial"/>
              </a:rPr>
              <a:t>Detect dense small objects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3200"/>
              <a:buChar char="•"/>
            </a:pPr>
            <a:r>
              <a:rPr lang="en-US" sz="3200">
                <a:latin typeface="Arial"/>
                <a:ea typeface="Arial"/>
                <a:cs typeface="Arial"/>
                <a:sym typeface="Arial"/>
              </a:rPr>
              <a:t>Affected by condition</a:t>
            </a:r>
            <a:endParaRPr sz="3200">
              <a:latin typeface="Arial"/>
              <a:ea typeface="Arial"/>
              <a:cs typeface="Arial"/>
              <a:sym typeface="Arial"/>
            </a:endParaRPr>
          </a:p>
        </p:txBody>
      </p:sp>
      <p:sp>
        <p:nvSpPr>
          <p:cNvPr id="227" name="Google Shape;227;p35"/>
          <p:cNvSpPr/>
          <p:nvPr/>
        </p:nvSpPr>
        <p:spPr>
          <a:xfrm>
            <a:off x="0" y="6254055"/>
            <a:ext cx="12192000" cy="64008"/>
          </a:xfrm>
          <a:prstGeom prst="rect">
            <a:avLst/>
          </a:prstGeom>
          <a:solidFill>
            <a:srgbClr val="222A35">
              <a:alpha val="9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44546A"/>
              </a:solidFill>
              <a:latin typeface="Malgun Gothic"/>
              <a:ea typeface="Malgun Gothic"/>
              <a:cs typeface="Malgun Gothic"/>
              <a:sym typeface="Malgun Gothic"/>
            </a:endParaRPr>
          </a:p>
        </p:txBody>
      </p:sp>
      <p:sp>
        <p:nvSpPr>
          <p:cNvPr id="228" name="Google Shape;228;p35"/>
          <p:cNvSpPr/>
          <p:nvPr/>
        </p:nvSpPr>
        <p:spPr>
          <a:xfrm rot="5400000">
            <a:off x="1064601" y="3396997"/>
            <a:ext cx="6858002" cy="64008"/>
          </a:xfrm>
          <a:prstGeom prst="rect">
            <a:avLst/>
          </a:prstGeom>
          <a:solidFill>
            <a:srgbClr val="222A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Malgun Gothic"/>
              <a:buNone/>
            </a:pPr>
            <a:endParaRPr sz="1800" b="0" i="0" u="none" strike="noStrike" cap="none">
              <a:solidFill>
                <a:srgbClr val="FFFFFF"/>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35" name="Google Shape;235;p36"/>
          <p:cNvSpPr txBox="1">
            <a:spLocks noGrp="1"/>
          </p:cNvSpPr>
          <p:nvPr>
            <p:ph type="title"/>
          </p:nvPr>
        </p:nvSpPr>
        <p:spPr>
          <a:xfrm>
            <a:off x="838199" y="140388"/>
            <a:ext cx="6140400" cy="132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Font typeface="Malgun Gothic"/>
              <a:buNone/>
            </a:pPr>
            <a:r>
              <a:rPr lang="en-US" sz="4000">
                <a:solidFill>
                  <a:schemeClr val="lt1"/>
                </a:solidFill>
              </a:rPr>
              <a:t>Progress of YOLO</a:t>
            </a:r>
            <a:endParaRPr sz="4000">
              <a:solidFill>
                <a:schemeClr val="lt1"/>
              </a:solidFill>
            </a:endParaRPr>
          </a:p>
        </p:txBody>
      </p:sp>
      <p:sp>
        <p:nvSpPr>
          <p:cNvPr id="236" name="Google Shape;236;p36"/>
          <p:cNvSpPr txBox="1">
            <a:spLocks noGrp="1"/>
          </p:cNvSpPr>
          <p:nvPr>
            <p:ph type="body" idx="1"/>
          </p:nvPr>
        </p:nvSpPr>
        <p:spPr>
          <a:xfrm>
            <a:off x="227250" y="140400"/>
            <a:ext cx="7618800" cy="4693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800" b="1" i="0">
                <a:latin typeface="Arial"/>
                <a:ea typeface="Arial"/>
                <a:cs typeface="Arial"/>
                <a:sym typeface="Arial"/>
              </a:rPr>
              <a:t>YOLOv1:</a:t>
            </a:r>
            <a:r>
              <a:rPr lang="en-US" sz="1800" b="0" i="0">
                <a:latin typeface="Arial"/>
                <a:ea typeface="Arial"/>
                <a:cs typeface="Arial"/>
                <a:sym typeface="Arial"/>
              </a:rPr>
              <a:t> Released in 2016, a deep learning-based network for real-time object detection</a:t>
            </a:r>
            <a:endParaRPr sz="1800" b="0" i="0">
              <a:latin typeface="Arial"/>
              <a:ea typeface="Arial"/>
              <a:cs typeface="Arial"/>
              <a:sym typeface="Arial"/>
            </a:endParaRPr>
          </a:p>
          <a:p>
            <a:pPr marL="0" lvl="0" indent="0" algn="l" rtl="0">
              <a:lnSpc>
                <a:spcPct val="90000"/>
              </a:lnSpc>
              <a:spcBef>
                <a:spcPts val="0"/>
              </a:spcBef>
              <a:spcAft>
                <a:spcPts val="0"/>
              </a:spcAft>
              <a:buNone/>
            </a:pPr>
            <a:endParaRPr sz="4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YOLOv2</a:t>
            </a:r>
            <a:r>
              <a:rPr lang="en-US" sz="1800" b="0" i="0">
                <a:latin typeface="Arial"/>
                <a:ea typeface="Arial"/>
                <a:cs typeface="Arial"/>
                <a:sym typeface="Arial"/>
              </a:rPr>
              <a:t>: Released in 2017, featuring improved performance and </a:t>
            </a:r>
            <a:r>
              <a:rPr lang="en-US" sz="1800">
                <a:latin typeface="Arial"/>
                <a:ea typeface="Arial"/>
                <a:cs typeface="Arial"/>
                <a:sym typeface="Arial"/>
              </a:rPr>
              <a:t>speed</a:t>
            </a:r>
            <a:endParaRPr sz="1800" b="0" i="0">
              <a:latin typeface="Arial"/>
              <a:ea typeface="Arial"/>
              <a:cs typeface="Arial"/>
              <a:sym typeface="Arial"/>
            </a:endParaRPr>
          </a:p>
          <a:p>
            <a:pPr marL="0" lvl="0" indent="0" algn="l" rtl="0">
              <a:lnSpc>
                <a:spcPct val="90000"/>
              </a:lnSpc>
              <a:spcBef>
                <a:spcPts val="1000"/>
              </a:spcBef>
              <a:spcAft>
                <a:spcPts val="0"/>
              </a:spcAft>
              <a:buNone/>
            </a:pPr>
            <a:endParaRPr sz="4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YOLOv3</a:t>
            </a:r>
            <a:r>
              <a:rPr lang="en-US" sz="1800" b="0" i="0">
                <a:latin typeface="Arial"/>
                <a:ea typeface="Arial"/>
                <a:cs typeface="Arial"/>
                <a:sym typeface="Arial"/>
              </a:rPr>
              <a:t>: Released in 2018, improving both the accuracy and speed of object detection by improving network structure and learning methods</a:t>
            </a:r>
            <a:endParaRPr sz="1800" b="0" i="0">
              <a:latin typeface="Arial"/>
              <a:ea typeface="Arial"/>
              <a:cs typeface="Arial"/>
              <a:sym typeface="Arial"/>
            </a:endParaRPr>
          </a:p>
          <a:p>
            <a:pPr marL="0" lvl="0" indent="0" algn="l" rtl="0">
              <a:lnSpc>
                <a:spcPct val="90000"/>
              </a:lnSpc>
              <a:spcBef>
                <a:spcPts val="1000"/>
              </a:spcBef>
              <a:spcAft>
                <a:spcPts val="0"/>
              </a:spcAft>
              <a:buNone/>
            </a:pPr>
            <a:endParaRPr sz="4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YOLOv4</a:t>
            </a:r>
            <a:r>
              <a:rPr lang="en-US" sz="1800" b="0" i="0">
                <a:latin typeface="Arial"/>
                <a:ea typeface="Arial"/>
                <a:cs typeface="Arial"/>
                <a:sym typeface="Arial"/>
              </a:rPr>
              <a:t>: </a:t>
            </a:r>
            <a:r>
              <a:rPr lang="en-US" sz="1800">
                <a:latin typeface="Arial"/>
                <a:ea typeface="Arial"/>
                <a:cs typeface="Arial"/>
                <a:sym typeface="Arial"/>
              </a:rPr>
              <a:t>R</a:t>
            </a:r>
            <a:r>
              <a:rPr lang="en-US" sz="1800" b="0" i="0">
                <a:latin typeface="Arial"/>
                <a:ea typeface="Arial"/>
                <a:cs typeface="Arial"/>
                <a:sym typeface="Arial"/>
              </a:rPr>
              <a:t>eleased in April 2020, and technologies such as SPP and PAN are applied to provide more accurate object detection and higher speed</a:t>
            </a:r>
            <a:endParaRPr sz="1800" b="0" i="0">
              <a:latin typeface="Arial"/>
              <a:ea typeface="Arial"/>
              <a:cs typeface="Arial"/>
              <a:sym typeface="Arial"/>
            </a:endParaRPr>
          </a:p>
          <a:p>
            <a:pPr marL="0" lvl="0" indent="0" algn="l" rtl="0">
              <a:lnSpc>
                <a:spcPct val="90000"/>
              </a:lnSpc>
              <a:spcBef>
                <a:spcPts val="1000"/>
              </a:spcBef>
              <a:spcAft>
                <a:spcPts val="0"/>
              </a:spcAft>
              <a:buNone/>
            </a:pPr>
            <a:endParaRPr sz="4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YOLOv5</a:t>
            </a:r>
            <a:r>
              <a:rPr lang="en-US" sz="1800" b="0" i="0">
                <a:latin typeface="Arial"/>
                <a:ea typeface="Arial"/>
                <a:cs typeface="Arial"/>
                <a:sym typeface="Arial"/>
              </a:rPr>
              <a:t>: </a:t>
            </a:r>
            <a:r>
              <a:rPr lang="en-US" sz="1800">
                <a:latin typeface="Arial"/>
                <a:ea typeface="Arial"/>
                <a:cs typeface="Arial"/>
                <a:sym typeface="Arial"/>
              </a:rPr>
              <a:t>R</a:t>
            </a:r>
            <a:r>
              <a:rPr lang="en-US" sz="1800" b="0" i="0">
                <a:latin typeface="Arial"/>
                <a:ea typeface="Arial"/>
                <a:cs typeface="Arial"/>
                <a:sym typeface="Arial"/>
              </a:rPr>
              <a:t>eleased in June 2020 that improves object detection accuracy by more than 10% compared to YOLOv4, with faster speed </a:t>
            </a:r>
            <a:endParaRPr sz="1800">
              <a:latin typeface="Arial"/>
              <a:ea typeface="Arial"/>
              <a:cs typeface="Arial"/>
              <a:sym typeface="Arial"/>
            </a:endParaRPr>
          </a:p>
          <a:p>
            <a:pPr marL="0" lvl="0" indent="0" algn="l" rtl="0">
              <a:lnSpc>
                <a:spcPct val="90000"/>
              </a:lnSpc>
              <a:spcBef>
                <a:spcPts val="1000"/>
              </a:spcBef>
              <a:spcAft>
                <a:spcPts val="0"/>
              </a:spcAft>
              <a:buNone/>
            </a:pPr>
            <a:r>
              <a:rPr lang="en-US" sz="1800" b="0" i="0">
                <a:latin typeface="Arial"/>
                <a:ea typeface="Arial"/>
                <a:cs typeface="Arial"/>
                <a:sym typeface="Arial"/>
              </a:rPr>
              <a:t>and smaller model size</a:t>
            </a:r>
            <a:endParaRPr sz="1800" b="0" i="0">
              <a:latin typeface="Arial"/>
              <a:ea typeface="Arial"/>
              <a:cs typeface="Arial"/>
              <a:sym typeface="Arial"/>
            </a:endParaRPr>
          </a:p>
          <a:p>
            <a:pPr marL="0" lvl="0" indent="0" algn="l" rtl="0">
              <a:lnSpc>
                <a:spcPct val="90000"/>
              </a:lnSpc>
              <a:spcBef>
                <a:spcPts val="1000"/>
              </a:spcBef>
              <a:spcAft>
                <a:spcPts val="0"/>
              </a:spcAft>
              <a:buNone/>
            </a:pPr>
            <a:endParaRPr sz="7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YOLOv7</a:t>
            </a:r>
            <a:r>
              <a:rPr lang="en-US" sz="1800" b="0" i="0">
                <a:latin typeface="Arial"/>
                <a:ea typeface="Arial"/>
                <a:cs typeface="Arial"/>
                <a:sym typeface="Arial"/>
              </a:rPr>
              <a:t>: Released in July 2022, proposes an optimized module and an optimal technique, trainable bag-of-freibes, that strengthens the training cost by focusing on optimizing the training course</a:t>
            </a:r>
            <a:endParaRPr sz="1800" b="0" i="0">
              <a:latin typeface="Arial"/>
              <a:ea typeface="Arial"/>
              <a:cs typeface="Arial"/>
              <a:sym typeface="Arial"/>
            </a:endParaRPr>
          </a:p>
          <a:p>
            <a:pPr marL="0" lvl="0" indent="0" algn="l" rtl="0">
              <a:lnSpc>
                <a:spcPct val="90000"/>
              </a:lnSpc>
              <a:spcBef>
                <a:spcPts val="1000"/>
              </a:spcBef>
              <a:spcAft>
                <a:spcPts val="0"/>
              </a:spcAft>
              <a:buNone/>
            </a:pPr>
            <a:endParaRPr sz="500">
              <a:latin typeface="Arial"/>
              <a:ea typeface="Arial"/>
              <a:cs typeface="Arial"/>
              <a:sym typeface="Arial"/>
            </a:endParaRPr>
          </a:p>
          <a:p>
            <a:pPr marL="0" lvl="0" indent="0" algn="l" rtl="0">
              <a:lnSpc>
                <a:spcPct val="90000"/>
              </a:lnSpc>
              <a:spcBef>
                <a:spcPts val="1000"/>
              </a:spcBef>
              <a:spcAft>
                <a:spcPts val="0"/>
              </a:spcAft>
              <a:buNone/>
            </a:pPr>
            <a:r>
              <a:rPr lang="en-US" sz="1800" b="1" i="0">
                <a:latin typeface="Arial"/>
                <a:ea typeface="Arial"/>
                <a:cs typeface="Arial"/>
                <a:sym typeface="Arial"/>
              </a:rPr>
              <a:t>YOLOv6</a:t>
            </a:r>
            <a:r>
              <a:rPr lang="en-US" sz="1800" b="0" i="0">
                <a:latin typeface="Arial"/>
                <a:ea typeface="Arial"/>
                <a:cs typeface="Arial"/>
                <a:sym typeface="Arial"/>
              </a:rPr>
              <a:t>: Released in September 2022, using multiple methods to increase algorithm efficiency, especially by introducing some Quantization and distillation methods for mounting in the system</a:t>
            </a:r>
            <a:endParaRPr sz="1800" b="0" i="0">
              <a:latin typeface="Arial"/>
              <a:ea typeface="Arial"/>
              <a:cs typeface="Arial"/>
              <a:sym typeface="Arial"/>
            </a:endParaRPr>
          </a:p>
        </p:txBody>
      </p:sp>
      <p:grpSp>
        <p:nvGrpSpPr>
          <p:cNvPr id="237" name="Google Shape;237;p36"/>
          <p:cNvGrpSpPr/>
          <p:nvPr/>
        </p:nvGrpSpPr>
        <p:grpSpPr>
          <a:xfrm>
            <a:off x="7620000" y="0"/>
            <a:ext cx="4572000" cy="6858001"/>
            <a:chOff x="7620000" y="0"/>
            <a:chExt cx="4572000" cy="6858001"/>
          </a:xfrm>
        </p:grpSpPr>
        <p:grpSp>
          <p:nvGrpSpPr>
            <p:cNvPr id="238" name="Google Shape;238;p36"/>
            <p:cNvGrpSpPr/>
            <p:nvPr/>
          </p:nvGrpSpPr>
          <p:grpSpPr>
            <a:xfrm>
              <a:off x="7648048" y="0"/>
              <a:ext cx="4543952" cy="6858000"/>
              <a:chOff x="7648048" y="0"/>
              <a:chExt cx="4543952" cy="6858000"/>
            </a:xfrm>
          </p:grpSpPr>
          <p:sp>
            <p:nvSpPr>
              <p:cNvPr id="239" name="Google Shape;239;p36"/>
              <p:cNvSpPr/>
              <p:nvPr/>
            </p:nvSpPr>
            <p:spPr>
              <a:xfrm>
                <a:off x="7648048" y="0"/>
                <a:ext cx="4543952" cy="6858000"/>
              </a:xfrm>
              <a:custGeom>
                <a:avLst/>
                <a:gdLst/>
                <a:ahLst/>
                <a:cxnLst/>
                <a:rect l="l" t="t" r="r" b="b"/>
                <a:pathLst>
                  <a:path w="4543952" h="6858000" extrusionOk="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40" name="Google Shape;240;p36"/>
              <p:cNvSpPr/>
              <p:nvPr/>
            </p:nvSpPr>
            <p:spPr>
              <a:xfrm>
                <a:off x="7648048" y="0"/>
                <a:ext cx="4543952" cy="6858000"/>
              </a:xfrm>
              <a:custGeom>
                <a:avLst/>
                <a:gdLst/>
                <a:ahLst/>
                <a:cxnLst/>
                <a:rect l="l" t="t" r="r" b="b"/>
                <a:pathLst>
                  <a:path w="4543952" h="6858000" extrusionOk="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grpSp>
          <p:nvGrpSpPr>
            <p:cNvPr id="241" name="Google Shape;241;p36"/>
            <p:cNvGrpSpPr/>
            <p:nvPr/>
          </p:nvGrpSpPr>
          <p:grpSpPr>
            <a:xfrm>
              <a:off x="7620000" y="0"/>
              <a:ext cx="874716" cy="6858001"/>
              <a:chOff x="7620000" y="0"/>
              <a:chExt cx="874716" cy="6858001"/>
            </a:xfrm>
          </p:grpSpPr>
          <p:sp>
            <p:nvSpPr>
              <p:cNvPr id="242" name="Google Shape;242;p36"/>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243" name="Google Shape;243;p36"/>
              <p:cNvSpPr/>
              <p:nvPr/>
            </p:nvSpPr>
            <p:spPr>
              <a:xfrm rot="5400000">
                <a:off x="4628357" y="2991642"/>
                <a:ext cx="6858001" cy="874716"/>
              </a:xfrm>
              <a:custGeom>
                <a:avLst/>
                <a:gdLst/>
                <a:ahLst/>
                <a:cxnLst/>
                <a:rect l="l" t="t" r="r" b="b"/>
                <a:pathLst>
                  <a:path w="6858001" h="874716" extrusionOk="0">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grpSp>
      </p:grpSp>
      <p:pic>
        <p:nvPicPr>
          <p:cNvPr id="244" name="Google Shape;244;p36" descr="Network Diagram"/>
          <p:cNvPicPr preferRelativeResize="0"/>
          <p:nvPr/>
        </p:nvPicPr>
        <p:blipFill rotWithShape="1">
          <a:blip r:embed="rId4">
            <a:alphaModFix/>
          </a:blip>
          <a:srcRect/>
          <a:stretch/>
        </p:blipFill>
        <p:spPr>
          <a:xfrm>
            <a:off x="8709025" y="2129660"/>
            <a:ext cx="2663825" cy="2663825"/>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2064</Words>
  <Application>Microsoft Office PowerPoint</Application>
  <PresentationFormat>와이드스크린</PresentationFormat>
  <Paragraphs>247</Paragraphs>
  <Slides>33</Slides>
  <Notes>33</Notes>
  <HiddenSlides>0</HiddenSlides>
  <MMClips>0</MMClips>
  <ScaleCrop>false</ScaleCrop>
  <HeadingPairs>
    <vt:vector size="6" baseType="variant">
      <vt:variant>
        <vt:lpstr>사용한 글꼴</vt:lpstr>
      </vt:variant>
      <vt:variant>
        <vt:i4>9</vt:i4>
      </vt:variant>
      <vt:variant>
        <vt:lpstr>테마</vt:lpstr>
      </vt:variant>
      <vt:variant>
        <vt:i4>3</vt:i4>
      </vt:variant>
      <vt:variant>
        <vt:lpstr>슬라이드 제목</vt:lpstr>
      </vt:variant>
      <vt:variant>
        <vt:i4>33</vt:i4>
      </vt:variant>
    </vt:vector>
  </HeadingPairs>
  <TitlesOfParts>
    <vt:vector size="45" baseType="lpstr">
      <vt:lpstr>Malgun Gothic</vt:lpstr>
      <vt:lpstr>Calibri</vt:lpstr>
      <vt:lpstr>Arial</vt:lpstr>
      <vt:lpstr>Do Hyeon</vt:lpstr>
      <vt:lpstr>Noto Sans Symbols</vt:lpstr>
      <vt:lpstr>Georgia</vt:lpstr>
      <vt:lpstr>Arimo</vt:lpstr>
      <vt:lpstr>Roboto</vt:lpstr>
      <vt:lpstr>Microsoft Yahei</vt:lpstr>
      <vt:lpstr>Office 테마</vt:lpstr>
      <vt:lpstr>Office 테마</vt:lpstr>
      <vt:lpstr>Simple Light</vt:lpstr>
      <vt:lpstr>Technical Background of YOLO</vt:lpstr>
      <vt:lpstr> Introduction</vt:lpstr>
      <vt:lpstr>What is  YOLO?</vt:lpstr>
      <vt:lpstr>Pros</vt:lpstr>
      <vt:lpstr>Unified Detection</vt:lpstr>
      <vt:lpstr>Loss Function</vt:lpstr>
      <vt:lpstr>PowerPoint 프레젠테이션</vt:lpstr>
      <vt:lpstr>Cons</vt:lpstr>
      <vt:lpstr>Progress of YOLO</vt:lpstr>
      <vt:lpstr>YOLOv8</vt:lpstr>
      <vt:lpstr>Architecture</vt:lpstr>
      <vt:lpstr>YOLOv8 Architecture ▶ Deep Dive</vt:lpstr>
      <vt:lpstr>YOLOv8 Architecture ▶ Anchor Free Detection</vt:lpstr>
      <vt:lpstr>Anchor Free Detection ▶ NMS(Non-Maximum Supression) </vt:lpstr>
      <vt:lpstr>YOLOv8 Architecture  ▶ New Convolutions</vt:lpstr>
      <vt:lpstr>YOLOv8 Architecture ▶ Mosaic Augmentation</vt:lpstr>
      <vt:lpstr>YOLOv8 Architecture ▶ Mosaic Augmentation</vt:lpstr>
      <vt:lpstr>Tasks and Modes</vt:lpstr>
      <vt:lpstr>3 Tasks of YOLO</vt:lpstr>
      <vt:lpstr>Image Classification  ??   Object Detection  ??    Image Segmentation  ??  </vt:lpstr>
      <vt:lpstr>Classify</vt:lpstr>
      <vt:lpstr>Classify</vt:lpstr>
      <vt:lpstr>Object Detection</vt:lpstr>
      <vt:lpstr>Segment</vt:lpstr>
      <vt:lpstr>Segment</vt:lpstr>
      <vt:lpstr>Models of YOLO</vt:lpstr>
      <vt:lpstr>Train</vt:lpstr>
      <vt:lpstr>Val</vt:lpstr>
      <vt:lpstr>Predict</vt:lpstr>
      <vt:lpstr>BIG NEWS</vt:lpstr>
      <vt:lpstr>previous tracking tool</vt:lpstr>
      <vt:lpstr>YOLO + Tracking model</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Background of YOLO</dc:title>
  <cp:lastModifiedBy>김용택</cp:lastModifiedBy>
  <cp:revision>4</cp:revision>
  <dcterms:modified xsi:type="dcterms:W3CDTF">2023-03-30T16:47:59Z</dcterms:modified>
</cp:coreProperties>
</file>